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sldIdLst>
    <p:sldId id="282" r:id="rId2"/>
    <p:sldId id="284" r:id="rId3"/>
    <p:sldId id="285" r:id="rId4"/>
    <p:sldId id="264" r:id="rId5"/>
    <p:sldId id="265" r:id="rId6"/>
    <p:sldId id="258" r:id="rId7"/>
    <p:sldId id="259" r:id="rId8"/>
    <p:sldId id="261" r:id="rId9"/>
    <p:sldId id="262" r:id="rId10"/>
    <p:sldId id="263" r:id="rId11"/>
    <p:sldId id="266" r:id="rId12"/>
    <p:sldId id="279" r:id="rId13"/>
    <p:sldId id="280" r:id="rId14"/>
    <p:sldId id="283" r:id="rId15"/>
    <p:sldId id="286" r:id="rId16"/>
    <p:sldId id="288" r:id="rId17"/>
    <p:sldId id="294" r:id="rId18"/>
    <p:sldId id="287" r:id="rId19"/>
    <p:sldId id="291" r:id="rId20"/>
    <p:sldId id="292" r:id="rId21"/>
    <p:sldId id="293" r:id="rId22"/>
    <p:sldId id="290" r:id="rId23"/>
    <p:sldId id="281" r:id="rId24"/>
    <p:sldId id="270" r:id="rId25"/>
    <p:sldId id="271" r:id="rId26"/>
    <p:sldId id="274" r:id="rId27"/>
    <p:sldId id="272" r:id="rId28"/>
    <p:sldId id="273" r:id="rId29"/>
    <p:sldId id="275" r:id="rId30"/>
    <p:sldId id="269" r:id="rId31"/>
    <p:sldId id="276" r:id="rId32"/>
    <p:sldId id="277" r:id="rId33"/>
    <p:sldId id="27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B3F84-A7E4-5C47-BAFF-095D040FAFB2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CC3BA-E333-7B4B-AA08-E576499DF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E686E6-3A72-E44C-B2DD-A0B0FB42248C}" type="slidenum">
              <a:rPr lang="en-US"/>
              <a:pPr/>
              <a:t>2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17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18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22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23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027B4-0379-A140-8D80-DFD1373BC051}" type="slidenum">
              <a:rPr lang="en-US"/>
              <a:pPr/>
              <a:t>3</a:t>
            </a:fld>
            <a:endParaRPr lang="en-US"/>
          </a:p>
        </p:txBody>
      </p:sp>
      <p:sp>
        <p:nvSpPr>
          <p:cNvPr id="215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24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25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26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27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28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29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30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31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32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33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7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8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70258-EB11-7745-A13E-BFE98FF87FDB}" type="slidenum">
              <a:rPr lang="en-US"/>
              <a:pPr/>
              <a:t>10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5DBC-9235-E14D-99AD-B2434DC2A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25A01-B0F7-6A43-82FD-B815B8399DE0}" type="datetimeFigureOut">
              <a:rPr lang="en-US" smtClean="0"/>
              <a:pPr/>
              <a:t>9/27/11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36097-5617-6C49-9EE7-CBB8C9B10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0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1.jpe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1.jpe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1.jpe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1.jpe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219200"/>
            <a:ext cx="9144000" cy="2819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447800"/>
            <a:ext cx="9144000" cy="2362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388" name="Picture 6" descr="ncar-logo-l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79120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FHWA-w-blu triscallion 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5402263"/>
            <a:ext cx="28956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259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bad+weather+on+road+1890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4825" y="1600200"/>
            <a:ext cx="3076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8563" y="1600200"/>
            <a:ext cx="15192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667000" y="1600200"/>
            <a:ext cx="1600200" cy="1981200"/>
            <a:chOff x="0" y="3733800"/>
            <a:chExt cx="2657987" cy="3107405"/>
          </a:xfrm>
        </p:grpSpPr>
        <p:pic>
          <p:nvPicPr>
            <p:cNvPr id="16396" name="Picture 10" descr="iphone.001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3733800"/>
              <a:ext cx="2657987" cy="3107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11" descr="MDSS_UAE.001.tif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90600" y="4572000"/>
              <a:ext cx="1100667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228600" y="228600"/>
            <a:ext cx="8686800" cy="461665"/>
          </a:xfrm>
          <a:prstGeom prst="rect">
            <a:avLst/>
          </a:prstGeom>
          <a:solidFill>
            <a:srgbClr val="95B3D7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/>
              <a:t>Road Weather Research</a:t>
            </a:r>
            <a:endParaRPr lang="en-US" sz="2400" b="1" dirty="0"/>
          </a:p>
        </p:txBody>
      </p:sp>
      <p:sp>
        <p:nvSpPr>
          <p:cNvPr id="16395" name="TextBox 15"/>
          <p:cNvSpPr txBox="1">
            <a:spLocks noChangeArrowheads="1"/>
          </p:cNvSpPr>
          <p:nvPr/>
        </p:nvSpPr>
        <p:spPr bwMode="auto">
          <a:xfrm>
            <a:off x="304800" y="4267200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Mike </a:t>
            </a:r>
            <a:r>
              <a:rPr lang="en-US" sz="2400" b="1" dirty="0" smtClean="0"/>
              <a:t>Chapman – </a:t>
            </a:r>
            <a:r>
              <a:rPr lang="en-US" sz="2400" b="1" dirty="0" err="1" smtClean="0"/>
              <a:t>mchapman@ucar.edu</a:t>
            </a:r>
            <a:endParaRPr lang="en-US" sz="2400" b="1" dirty="0" smtClean="0"/>
          </a:p>
          <a:p>
            <a:pPr algn="ctr"/>
            <a:r>
              <a:rPr lang="en-US" sz="2000" dirty="0"/>
              <a:t>NCAR – Research Applications Lab</a:t>
            </a:r>
          </a:p>
          <a:p>
            <a:pPr algn="ctr"/>
            <a:r>
              <a:rPr lang="en-US" sz="2000" dirty="0"/>
              <a:t>Boulder, CO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Vehicle Data Translator (VDT) – Version 3.0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" y="1262390"/>
            <a:ext cx="8305800" cy="5290810"/>
            <a:chOff x="76200" y="1262390"/>
            <a:chExt cx="8305800" cy="5290810"/>
          </a:xfrm>
        </p:grpSpPr>
        <p:sp>
          <p:nvSpPr>
            <p:cNvPr id="5" name="Rectangle 4"/>
            <p:cNvSpPr/>
            <p:nvPr/>
          </p:nvSpPr>
          <p:spPr>
            <a:xfrm>
              <a:off x="5816380" y="1800144"/>
              <a:ext cx="1403458" cy="2970797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16906" y="1800144"/>
              <a:ext cx="2740926" cy="2970797"/>
            </a:xfrm>
            <a:prstGeom prst="rect">
              <a:avLst/>
            </a:prstGeom>
            <a:solidFill>
              <a:srgbClr val="008000">
                <a:alpha val="25000"/>
              </a:srgbClr>
            </a:solidFill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88634" y="1800144"/>
              <a:ext cx="1221068" cy="2970797"/>
            </a:xfrm>
            <a:prstGeom prst="rect">
              <a:avLst/>
            </a:prstGeom>
            <a:solidFill>
              <a:srgbClr val="FF6600">
                <a:alpha val="25000"/>
              </a:srgbClr>
            </a:solidFill>
            <a:ln w="25400" cap="flat" cmpd="sng" algn="ctr">
              <a:solidFill>
                <a:srgbClr val="000000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57370" y="2255758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Mobile data</a:t>
              </a:r>
              <a:r>
                <a:rPr lang="en-US" sz="1500" b="1" kern="800" dirty="0" smtClean="0">
                  <a:solidFill>
                    <a:schemeClr val="tx1"/>
                  </a:solidFill>
                </a:rPr>
                <a:t> </a:t>
              </a:r>
              <a:r>
                <a:rPr lang="en-US" sz="1500" b="1" kern="800" dirty="0" err="1" smtClean="0">
                  <a:solidFill>
                    <a:schemeClr val="tx1"/>
                  </a:solidFill>
                </a:rPr>
                <a:t>ingesters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81000" y="5092549"/>
              <a:ext cx="1752600" cy="470051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/>
                <a:t>Parsed mobile </a:t>
              </a:r>
              <a:r>
                <a:rPr lang="en-US" sz="1500" b="1" kern="800" dirty="0" smtClean="0"/>
                <a:t>data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57370" y="3616431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12" name="Straight Arrow Connector 11"/>
            <p:cNvCxnSpPr>
              <a:stCxn id="9" idx="2"/>
              <a:endCxn id="11" idx="0"/>
            </p:cNvCxnSpPr>
            <p:nvPr/>
          </p:nvCxnSpPr>
          <p:spPr>
            <a:xfrm rot="5400000">
              <a:off x="1550852" y="3393294"/>
              <a:ext cx="44627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2"/>
              <a:endCxn id="10" idx="1"/>
            </p:cNvCxnSpPr>
            <p:nvPr/>
          </p:nvCxnSpPr>
          <p:spPr>
            <a:xfrm rot="5400000">
              <a:off x="1264163" y="4582724"/>
              <a:ext cx="561718" cy="4579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779782" y="3618019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err="1">
                  <a:solidFill>
                    <a:schemeClr val="tx1"/>
                  </a:solidFill>
                </a:rPr>
                <a:t>QCh</a:t>
              </a:r>
              <a:r>
                <a:rPr lang="en-US" sz="1500" b="1" kern="800" dirty="0">
                  <a:solidFill>
                    <a:schemeClr val="tx1"/>
                  </a:solidFill>
                </a:rPr>
                <a:t> Module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05500" y="2256022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Statistics module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79782" y="2256551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smtClean="0">
                  <a:solidFill>
                    <a:schemeClr val="tx1"/>
                  </a:solidFill>
                </a:rPr>
                <a:t>Ancillary data </a:t>
              </a:r>
              <a:r>
                <a:rPr lang="en-US" sz="1500" b="1" kern="800" dirty="0" err="1" smtClean="0">
                  <a:solidFill>
                    <a:schemeClr val="tx1"/>
                  </a:solidFill>
                </a:rPr>
                <a:t>ingesters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2362200" y="5093343"/>
              <a:ext cx="3048000" cy="469257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err="1" smtClean="0"/>
                <a:t>Qched</a:t>
              </a:r>
              <a:r>
                <a:rPr lang="en-US" sz="1500" b="1" kern="800" dirty="0" smtClean="0"/>
                <a:t> data, Basic road segment data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05500" y="3617225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20" name="Elbow Connector 19"/>
            <p:cNvCxnSpPr>
              <a:stCxn id="11" idx="3"/>
              <a:endCxn id="14" idx="1"/>
            </p:cNvCxnSpPr>
            <p:nvPr/>
          </p:nvCxnSpPr>
          <p:spPr>
            <a:xfrm>
              <a:off x="2290606" y="4073631"/>
              <a:ext cx="489176" cy="158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2"/>
              <a:endCxn id="19" idx="0"/>
            </p:cNvCxnSpPr>
            <p:nvPr/>
          </p:nvCxnSpPr>
          <p:spPr>
            <a:xfrm rot="5400000">
              <a:off x="4598717" y="3393823"/>
              <a:ext cx="44680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9" idx="2"/>
              <a:endCxn id="18" idx="1"/>
            </p:cNvCxnSpPr>
            <p:nvPr/>
          </p:nvCxnSpPr>
          <p:spPr>
            <a:xfrm rot="5400000">
              <a:off x="4102629" y="4373854"/>
              <a:ext cx="561718" cy="8772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7" idx="2"/>
              <a:endCxn id="14" idx="0"/>
            </p:cNvCxnSpPr>
            <p:nvPr/>
          </p:nvCxnSpPr>
          <p:spPr>
            <a:xfrm rot="5400000">
              <a:off x="3072866" y="3394485"/>
              <a:ext cx="4470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946992" y="2256286"/>
              <a:ext cx="1139607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smtClean="0">
                  <a:solidFill>
                    <a:schemeClr val="tx1"/>
                  </a:solidFill>
                </a:rPr>
                <a:t>Inference Module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25" name="Parallelogram 24"/>
            <p:cNvSpPr/>
            <p:nvPr/>
          </p:nvSpPr>
          <p:spPr>
            <a:xfrm>
              <a:off x="5486400" y="5092549"/>
              <a:ext cx="2895600" cy="470051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800" dirty="0" smtClean="0"/>
            </a:p>
            <a:p>
              <a:pPr algn="ctr"/>
              <a:r>
                <a:rPr lang="en-US" sz="1600" b="1" kern="800" dirty="0" smtClean="0"/>
                <a:t>Advanced road segment data</a:t>
              </a:r>
            </a:p>
            <a:p>
              <a:pPr algn="ctr"/>
              <a:endParaRPr lang="en-US" sz="1600" b="1" kern="800" dirty="0" smtClean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46993" y="3616431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27" name="Elbow Connector 26"/>
            <p:cNvCxnSpPr>
              <a:stCxn id="19" idx="3"/>
              <a:endCxn id="24" idx="1"/>
            </p:cNvCxnSpPr>
            <p:nvPr/>
          </p:nvCxnSpPr>
          <p:spPr>
            <a:xfrm flipV="1">
              <a:off x="5338736" y="2713486"/>
              <a:ext cx="608256" cy="136093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6" idx="2"/>
              <a:endCxn id="25" idx="1"/>
            </p:cNvCxnSpPr>
            <p:nvPr/>
          </p:nvCxnSpPr>
          <p:spPr>
            <a:xfrm rot="16200000" flipH="1">
              <a:off x="6447424" y="4547017"/>
              <a:ext cx="561718" cy="529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4" idx="2"/>
              <a:endCxn id="26" idx="0"/>
            </p:cNvCxnSpPr>
            <p:nvPr/>
          </p:nvCxnSpPr>
          <p:spPr>
            <a:xfrm rot="5400000">
              <a:off x="6267332" y="3366966"/>
              <a:ext cx="445745" cy="531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7239000" y="5638800"/>
              <a:ext cx="914400" cy="914400"/>
            </a:xfrm>
            <a:prstGeom prst="ellipse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Apps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Elbow Connector 30"/>
            <p:cNvCxnSpPr>
              <a:stCxn id="14" idx="3"/>
              <a:endCxn id="15" idx="1"/>
            </p:cNvCxnSpPr>
            <p:nvPr/>
          </p:nvCxnSpPr>
          <p:spPr>
            <a:xfrm flipV="1">
              <a:off x="3813018" y="2713222"/>
              <a:ext cx="492482" cy="136199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19"/>
            <p:cNvCxnSpPr>
              <a:stCxn id="10" idx="4"/>
            </p:cNvCxnSpPr>
            <p:nvPr/>
          </p:nvCxnSpPr>
          <p:spPr>
            <a:xfrm rot="16200000" flipH="1">
              <a:off x="4019550" y="2800350"/>
              <a:ext cx="457200" cy="598170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19"/>
            <p:cNvCxnSpPr>
              <a:stCxn id="18" idx="4"/>
            </p:cNvCxnSpPr>
            <p:nvPr/>
          </p:nvCxnSpPr>
          <p:spPr>
            <a:xfrm rot="16200000" flipH="1">
              <a:off x="5334000" y="4114800"/>
              <a:ext cx="457200" cy="3352800"/>
            </a:xfrm>
            <a:prstGeom prst="bentConnector2">
              <a:avLst/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19"/>
            <p:cNvCxnSpPr>
              <a:stCxn id="25" idx="4"/>
            </p:cNvCxnSpPr>
            <p:nvPr/>
          </p:nvCxnSpPr>
          <p:spPr>
            <a:xfrm rot="16200000" flipH="1">
              <a:off x="6769209" y="5727591"/>
              <a:ext cx="457200" cy="127218"/>
            </a:xfrm>
            <a:prstGeom prst="bentConnector3">
              <a:avLst>
                <a:gd name="adj1" fmla="val 50000"/>
              </a:avLst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65"/>
            <p:cNvSpPr txBox="1"/>
            <p:nvPr/>
          </p:nvSpPr>
          <p:spPr>
            <a:xfrm>
              <a:off x="1397515" y="1800144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</a:t>
              </a:r>
              <a:endParaRPr lang="en-US" i="1" dirty="0"/>
            </a:p>
          </p:txBody>
        </p:sp>
        <p:sp>
          <p:nvSpPr>
            <p:cNvPr id="36" name="TextBox 66"/>
            <p:cNvSpPr txBox="1"/>
            <p:nvPr/>
          </p:nvSpPr>
          <p:spPr>
            <a:xfrm>
              <a:off x="4361791" y="1803956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II</a:t>
              </a:r>
              <a:endParaRPr lang="en-US" i="1" dirty="0"/>
            </a:p>
          </p:txBody>
        </p:sp>
        <p:sp>
          <p:nvSpPr>
            <p:cNvPr id="37" name="TextBox 67"/>
            <p:cNvSpPr txBox="1"/>
            <p:nvPr/>
          </p:nvSpPr>
          <p:spPr>
            <a:xfrm>
              <a:off x="6068680" y="180086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III</a:t>
              </a:r>
              <a:endParaRPr lang="en-US" i="1" dirty="0"/>
            </a:p>
          </p:txBody>
        </p:sp>
        <p:pic>
          <p:nvPicPr>
            <p:cNvPr id="38" name="Picture 37" descr="Ja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04828" y="2213818"/>
              <a:ext cx="632747" cy="19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1110118" y="1713381"/>
              <a:ext cx="6192192" cy="3140025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pic>
          <p:nvPicPr>
            <p:cNvPr id="40" name="Picture 39" descr="iStock_000001285117Medium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" y="2768251"/>
              <a:ext cx="607628" cy="403596"/>
            </a:xfrm>
            <a:prstGeom prst="rect">
              <a:avLst/>
            </a:prstGeom>
          </p:spPr>
        </p:pic>
        <p:sp>
          <p:nvSpPr>
            <p:cNvPr id="41" name="TextBox 45"/>
            <p:cNvSpPr txBox="1"/>
            <p:nvPr/>
          </p:nvSpPr>
          <p:spPr>
            <a:xfrm>
              <a:off x="5158058" y="1388101"/>
              <a:ext cx="9119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VDT 3.0</a:t>
              </a:r>
              <a:endParaRPr lang="en-US" dirty="0"/>
            </a:p>
          </p:txBody>
        </p:sp>
        <p:cxnSp>
          <p:nvCxnSpPr>
            <p:cNvPr id="42" name="Curved Connector 41"/>
            <p:cNvCxnSpPr/>
            <p:nvPr/>
          </p:nvCxnSpPr>
          <p:spPr>
            <a:xfrm rot="16200000" flipH="1">
              <a:off x="2863731" y="1784469"/>
              <a:ext cx="786379" cy="26544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38" idx="3"/>
              <a:endCxn id="9" idx="1"/>
            </p:cNvCxnSpPr>
            <p:nvPr/>
          </p:nvCxnSpPr>
          <p:spPr>
            <a:xfrm>
              <a:off x="737575" y="2310002"/>
              <a:ext cx="519795" cy="40295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40" idx="3"/>
              <a:endCxn id="9" idx="1"/>
            </p:cNvCxnSpPr>
            <p:nvPr/>
          </p:nvCxnSpPr>
          <p:spPr>
            <a:xfrm flipV="1">
              <a:off x="683828" y="2712958"/>
              <a:ext cx="573542" cy="25709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3"/>
            <p:cNvSpPr txBox="1"/>
            <p:nvPr/>
          </p:nvSpPr>
          <p:spPr>
            <a:xfrm>
              <a:off x="304800" y="1262390"/>
              <a:ext cx="3429000" cy="307777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smtClean="0"/>
                <a:t>Ancillary: Radar, Satellite, RWIS, Etc.</a:t>
              </a:r>
              <a:endParaRPr lang="en-US" sz="1400" b="1" dirty="0"/>
            </a:p>
          </p:txBody>
        </p:sp>
      </p:grpSp>
      <p:sp>
        <p:nvSpPr>
          <p:cNvPr id="46" name="Oval 45"/>
          <p:cNvSpPr/>
          <p:nvPr/>
        </p:nvSpPr>
        <p:spPr bwMode="auto">
          <a:xfrm>
            <a:off x="2409702" y="1262390"/>
            <a:ext cx="3406677" cy="3830954"/>
          </a:xfrm>
          <a:prstGeom prst="ellipse">
            <a:avLst/>
          </a:prstGeom>
          <a:noFill/>
          <a:ln w="698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Vehicle Data Translator (VDT) – Version 3.0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6507" y="1927149"/>
            <a:ext cx="2740926" cy="2970797"/>
          </a:xfrm>
          <a:prstGeom prst="rect">
            <a:avLst/>
          </a:prstGeom>
          <a:solidFill>
            <a:srgbClr val="008000">
              <a:alpha val="25000"/>
            </a:srgbClr>
          </a:solidFill>
          <a:ln w="25400" cap="flat" cmpd="sng" algn="ctr">
            <a:solidFill>
              <a:schemeClr val="tx1"/>
            </a:solidFill>
            <a:prstDash val="dot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kern="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9383" y="3745024"/>
            <a:ext cx="1033236" cy="914400"/>
          </a:xfrm>
          <a:prstGeom prst="rect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 err="1">
                <a:solidFill>
                  <a:schemeClr val="tx1"/>
                </a:solidFill>
              </a:rPr>
              <a:t>QCh</a:t>
            </a:r>
            <a:r>
              <a:rPr lang="en-US" sz="1500" b="1" kern="800" dirty="0">
                <a:solidFill>
                  <a:schemeClr val="tx1"/>
                </a:solidFill>
              </a:rPr>
              <a:t> Module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345101" y="2383027"/>
            <a:ext cx="1033236" cy="914400"/>
          </a:xfrm>
          <a:prstGeom prst="rect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>
                <a:solidFill>
                  <a:schemeClr val="tx1"/>
                </a:solidFill>
              </a:rPr>
              <a:t>Statistics module</a:t>
            </a:r>
          </a:p>
        </p:txBody>
      </p:sp>
      <p:sp>
        <p:nvSpPr>
          <p:cNvPr id="8" name="Rectangle 7"/>
          <p:cNvSpPr/>
          <p:nvPr/>
        </p:nvSpPr>
        <p:spPr>
          <a:xfrm>
            <a:off x="819383" y="2383556"/>
            <a:ext cx="1033236" cy="914400"/>
          </a:xfrm>
          <a:prstGeom prst="rect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 smtClean="0">
                <a:solidFill>
                  <a:schemeClr val="tx1"/>
                </a:solidFill>
              </a:rPr>
              <a:t>Ancillary data </a:t>
            </a:r>
            <a:r>
              <a:rPr lang="en-US" sz="1500" b="1" kern="800" dirty="0" err="1" smtClean="0">
                <a:solidFill>
                  <a:schemeClr val="tx1"/>
                </a:solidFill>
              </a:rPr>
              <a:t>ingesters</a:t>
            </a:r>
            <a:endParaRPr lang="en-US" sz="1500" b="1" kern="800" dirty="0">
              <a:solidFill>
                <a:schemeClr val="tx1"/>
              </a:solidFill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401801" y="5220348"/>
            <a:ext cx="3429000" cy="469257"/>
          </a:xfrm>
          <a:prstGeom prst="parallelogram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 err="1" smtClean="0"/>
              <a:t>QC’d</a:t>
            </a:r>
            <a:r>
              <a:rPr lang="en-US" sz="1500" b="1" kern="800" dirty="0" smtClean="0"/>
              <a:t> data, Basic road segment data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45101" y="3744230"/>
            <a:ext cx="1033236" cy="914400"/>
          </a:xfrm>
          <a:prstGeom prst="rect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>
                <a:solidFill>
                  <a:schemeClr val="tx1"/>
                </a:solidFill>
              </a:rPr>
              <a:t>Output data handler</a:t>
            </a:r>
          </a:p>
        </p:txBody>
      </p:sp>
      <p:cxnSp>
        <p:nvCxnSpPr>
          <p:cNvPr id="11" name="Elbow Connector 10"/>
          <p:cNvCxnSpPr>
            <a:endCxn id="5" idx="1"/>
          </p:cNvCxnSpPr>
          <p:nvPr/>
        </p:nvCxnSpPr>
        <p:spPr>
          <a:xfrm>
            <a:off x="330207" y="4200636"/>
            <a:ext cx="489176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10" idx="0"/>
          </p:cNvCxnSpPr>
          <p:nvPr/>
        </p:nvCxnSpPr>
        <p:spPr>
          <a:xfrm rot="5400000">
            <a:off x="2638318" y="3520828"/>
            <a:ext cx="44680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  <a:endCxn id="9" idx="1"/>
          </p:cNvCxnSpPr>
          <p:nvPr/>
        </p:nvCxnSpPr>
        <p:spPr>
          <a:xfrm rot="5400000">
            <a:off x="2237480" y="4596109"/>
            <a:ext cx="561718" cy="686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5" idx="0"/>
          </p:cNvCxnSpPr>
          <p:nvPr/>
        </p:nvCxnSpPr>
        <p:spPr>
          <a:xfrm rot="5400000">
            <a:off x="1112467" y="3521490"/>
            <a:ext cx="44706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0" idx="3"/>
          </p:cNvCxnSpPr>
          <p:nvPr/>
        </p:nvCxnSpPr>
        <p:spPr>
          <a:xfrm flipV="1">
            <a:off x="3378337" y="2840491"/>
            <a:ext cx="608256" cy="136093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733403" y="5918205"/>
            <a:ext cx="762000" cy="762000"/>
          </a:xfrm>
          <a:prstGeom prst="ellipse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Apps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stCxn id="5" idx="3"/>
            <a:endCxn id="6" idx="1"/>
          </p:cNvCxnSpPr>
          <p:nvPr/>
        </p:nvCxnSpPr>
        <p:spPr>
          <a:xfrm flipV="1">
            <a:off x="1852619" y="2840227"/>
            <a:ext cx="492482" cy="136199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9"/>
          <p:cNvCxnSpPr>
            <a:stCxn id="9" idx="4"/>
            <a:endCxn id="9" idx="4"/>
          </p:cNvCxnSpPr>
          <p:nvPr/>
        </p:nvCxnSpPr>
        <p:spPr>
          <a:xfrm rot="5400000">
            <a:off x="2116301" y="5689605"/>
            <a:ext cx="1588" cy="1588"/>
          </a:xfrm>
          <a:prstGeom prst="bentConnector3">
            <a:avLst>
              <a:gd name="adj1" fmla="val 14395466"/>
            </a:avLst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66"/>
          <p:cNvSpPr txBox="1"/>
          <p:nvPr/>
        </p:nvSpPr>
        <p:spPr>
          <a:xfrm>
            <a:off x="2401392" y="1930961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Stage II</a:t>
            </a:r>
            <a:endParaRPr lang="en-US" i="1" dirty="0"/>
          </a:p>
        </p:txBody>
      </p:sp>
      <p:cxnSp>
        <p:nvCxnSpPr>
          <p:cNvPr id="21" name="Curved Connector 20"/>
          <p:cNvCxnSpPr/>
          <p:nvPr/>
        </p:nvCxnSpPr>
        <p:spPr>
          <a:xfrm rot="16200000" flipH="1">
            <a:off x="831738" y="1911474"/>
            <a:ext cx="786379" cy="265441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43"/>
          <p:cNvSpPr txBox="1"/>
          <p:nvPr/>
        </p:nvSpPr>
        <p:spPr>
          <a:xfrm>
            <a:off x="482607" y="1389395"/>
            <a:ext cx="3429000" cy="30777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Ancillary: Radar, Satellite, RWIS, Etc.</a:t>
            </a:r>
            <a:endParaRPr lang="en-US" sz="1400" b="1" dirty="0"/>
          </a:p>
        </p:txBody>
      </p:sp>
      <p:sp>
        <p:nvSpPr>
          <p:cNvPr id="23" name="Content Placeholder 11"/>
          <p:cNvSpPr>
            <a:spLocks noGrp="1"/>
          </p:cNvSpPr>
          <p:nvPr>
            <p:ph sz="half" idx="4294967295"/>
          </p:nvPr>
        </p:nvSpPr>
        <p:spPr>
          <a:xfrm>
            <a:off x="3987807" y="1193805"/>
            <a:ext cx="472440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/>
              <a:t>Ingest ancillary data for QC and Stage III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/>
              <a:t>Quality Checks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/>
              <a:t>From </a:t>
            </a:r>
            <a:r>
              <a:rPr lang="en-US" sz="1800" i="1" dirty="0" smtClean="0"/>
              <a:t>Clarus</a:t>
            </a:r>
            <a:r>
              <a:rPr lang="en-US" sz="1800" dirty="0" smtClean="0"/>
              <a:t>:  Sensor Range, Spatial, Climate Range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1800" dirty="0" smtClean="0"/>
              <a:t>New Mobile Data Tests:  Data Filtering (tunnel, slow speeds), Model Analysis, Neighboring Vehicle, Combined Algorithm</a:t>
            </a:r>
            <a:endParaRPr lang="en-US" sz="1800" cap="all" dirty="0" smtClean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/>
              <a:t>Combines point data into basic road segment products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000" dirty="0" smtClean="0"/>
              <a:t>Temp range, speed, etc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None/>
            </a:pP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Vehicle Data Translator (VDT) – Version 3.0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76200" y="1262390"/>
            <a:ext cx="8305800" cy="5290810"/>
            <a:chOff x="76200" y="1262390"/>
            <a:chExt cx="8305800" cy="5290810"/>
          </a:xfrm>
        </p:grpSpPr>
        <p:sp>
          <p:nvSpPr>
            <p:cNvPr id="5" name="Rectangle 4"/>
            <p:cNvSpPr/>
            <p:nvPr/>
          </p:nvSpPr>
          <p:spPr>
            <a:xfrm>
              <a:off x="5816380" y="1800144"/>
              <a:ext cx="1403458" cy="2970797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16906" y="1800144"/>
              <a:ext cx="2740926" cy="2970797"/>
            </a:xfrm>
            <a:prstGeom prst="rect">
              <a:avLst/>
            </a:prstGeom>
            <a:solidFill>
              <a:srgbClr val="008000">
                <a:alpha val="25000"/>
              </a:srgbClr>
            </a:solidFill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88634" y="1800144"/>
              <a:ext cx="1221068" cy="2970797"/>
            </a:xfrm>
            <a:prstGeom prst="rect">
              <a:avLst/>
            </a:prstGeom>
            <a:solidFill>
              <a:srgbClr val="FF6600">
                <a:alpha val="25000"/>
              </a:srgbClr>
            </a:solidFill>
            <a:ln w="25400" cap="flat" cmpd="sng" algn="ctr">
              <a:solidFill>
                <a:srgbClr val="000000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57370" y="2255758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Mobile data</a:t>
              </a:r>
              <a:r>
                <a:rPr lang="en-US" sz="1500" b="1" kern="800" dirty="0" smtClean="0">
                  <a:solidFill>
                    <a:schemeClr val="tx1"/>
                  </a:solidFill>
                </a:rPr>
                <a:t> </a:t>
              </a:r>
              <a:r>
                <a:rPr lang="en-US" sz="1500" b="1" kern="800" dirty="0" err="1" smtClean="0">
                  <a:solidFill>
                    <a:schemeClr val="tx1"/>
                  </a:solidFill>
                </a:rPr>
                <a:t>ingesters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81000" y="5092549"/>
              <a:ext cx="1752600" cy="470051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/>
                <a:t>Parsed mobile </a:t>
              </a:r>
              <a:r>
                <a:rPr lang="en-US" sz="1500" b="1" kern="800" dirty="0" smtClean="0"/>
                <a:t>data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57370" y="3616431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12" name="Straight Arrow Connector 11"/>
            <p:cNvCxnSpPr>
              <a:stCxn id="9" idx="2"/>
              <a:endCxn id="11" idx="0"/>
            </p:cNvCxnSpPr>
            <p:nvPr/>
          </p:nvCxnSpPr>
          <p:spPr>
            <a:xfrm rot="5400000">
              <a:off x="1550852" y="3393294"/>
              <a:ext cx="44627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2"/>
              <a:endCxn id="10" idx="1"/>
            </p:cNvCxnSpPr>
            <p:nvPr/>
          </p:nvCxnSpPr>
          <p:spPr>
            <a:xfrm rot="5400000">
              <a:off x="1264163" y="4582724"/>
              <a:ext cx="561718" cy="4579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779782" y="3618019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err="1">
                  <a:solidFill>
                    <a:schemeClr val="tx1"/>
                  </a:solidFill>
                </a:rPr>
                <a:t>QCh</a:t>
              </a:r>
              <a:r>
                <a:rPr lang="en-US" sz="1500" b="1" kern="800" dirty="0">
                  <a:solidFill>
                    <a:schemeClr val="tx1"/>
                  </a:solidFill>
                </a:rPr>
                <a:t> Module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05500" y="2256022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Statistics module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79782" y="2256551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smtClean="0">
                  <a:solidFill>
                    <a:schemeClr val="tx1"/>
                  </a:solidFill>
                </a:rPr>
                <a:t>Ancillary data </a:t>
              </a:r>
              <a:r>
                <a:rPr lang="en-US" sz="1500" b="1" kern="800" dirty="0" err="1" smtClean="0">
                  <a:solidFill>
                    <a:schemeClr val="tx1"/>
                  </a:solidFill>
                </a:rPr>
                <a:t>ingesters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2362200" y="5093343"/>
              <a:ext cx="3048000" cy="469257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err="1" smtClean="0"/>
                <a:t>Qched</a:t>
              </a:r>
              <a:r>
                <a:rPr lang="en-US" sz="1500" b="1" kern="800" dirty="0" smtClean="0"/>
                <a:t> data, Basic road segment data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05500" y="3617225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20" name="Elbow Connector 19"/>
            <p:cNvCxnSpPr>
              <a:stCxn id="11" idx="3"/>
              <a:endCxn id="14" idx="1"/>
            </p:cNvCxnSpPr>
            <p:nvPr/>
          </p:nvCxnSpPr>
          <p:spPr>
            <a:xfrm>
              <a:off x="2290606" y="4073631"/>
              <a:ext cx="489176" cy="158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2"/>
              <a:endCxn id="19" idx="0"/>
            </p:cNvCxnSpPr>
            <p:nvPr/>
          </p:nvCxnSpPr>
          <p:spPr>
            <a:xfrm rot="5400000">
              <a:off x="4598717" y="3393823"/>
              <a:ext cx="44680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9" idx="2"/>
              <a:endCxn id="18" idx="1"/>
            </p:cNvCxnSpPr>
            <p:nvPr/>
          </p:nvCxnSpPr>
          <p:spPr>
            <a:xfrm rot="5400000">
              <a:off x="4102629" y="4373854"/>
              <a:ext cx="561718" cy="8772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7" idx="2"/>
              <a:endCxn id="14" idx="0"/>
            </p:cNvCxnSpPr>
            <p:nvPr/>
          </p:nvCxnSpPr>
          <p:spPr>
            <a:xfrm rot="5400000">
              <a:off x="3072866" y="3394485"/>
              <a:ext cx="4470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946992" y="2256286"/>
              <a:ext cx="1139607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smtClean="0">
                  <a:solidFill>
                    <a:schemeClr val="tx1"/>
                  </a:solidFill>
                </a:rPr>
                <a:t>Inference Module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25" name="Parallelogram 24"/>
            <p:cNvSpPr/>
            <p:nvPr/>
          </p:nvSpPr>
          <p:spPr>
            <a:xfrm>
              <a:off x="5486400" y="5092549"/>
              <a:ext cx="2895600" cy="470051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800" dirty="0" smtClean="0"/>
            </a:p>
            <a:p>
              <a:pPr algn="ctr"/>
              <a:r>
                <a:rPr lang="en-US" sz="1600" b="1" kern="800" dirty="0" smtClean="0"/>
                <a:t>Advanced road segment data</a:t>
              </a:r>
            </a:p>
            <a:p>
              <a:pPr algn="ctr"/>
              <a:endParaRPr lang="en-US" sz="1600" b="1" kern="800" dirty="0" smtClean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46993" y="3616431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27" name="Elbow Connector 26"/>
            <p:cNvCxnSpPr>
              <a:stCxn id="19" idx="3"/>
              <a:endCxn id="24" idx="1"/>
            </p:cNvCxnSpPr>
            <p:nvPr/>
          </p:nvCxnSpPr>
          <p:spPr>
            <a:xfrm flipV="1">
              <a:off x="5338736" y="2713486"/>
              <a:ext cx="608256" cy="136093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6" idx="2"/>
              <a:endCxn id="25" idx="1"/>
            </p:cNvCxnSpPr>
            <p:nvPr/>
          </p:nvCxnSpPr>
          <p:spPr>
            <a:xfrm rot="16200000" flipH="1">
              <a:off x="6447424" y="4547017"/>
              <a:ext cx="561718" cy="529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4" idx="2"/>
              <a:endCxn id="26" idx="0"/>
            </p:cNvCxnSpPr>
            <p:nvPr/>
          </p:nvCxnSpPr>
          <p:spPr>
            <a:xfrm rot="5400000">
              <a:off x="6267332" y="3366966"/>
              <a:ext cx="445745" cy="531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7239000" y="5638800"/>
              <a:ext cx="914400" cy="914400"/>
            </a:xfrm>
            <a:prstGeom prst="ellipse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Apps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Elbow Connector 30"/>
            <p:cNvCxnSpPr>
              <a:stCxn id="14" idx="3"/>
              <a:endCxn id="15" idx="1"/>
            </p:cNvCxnSpPr>
            <p:nvPr/>
          </p:nvCxnSpPr>
          <p:spPr>
            <a:xfrm flipV="1">
              <a:off x="3813018" y="2713222"/>
              <a:ext cx="492482" cy="136199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19"/>
            <p:cNvCxnSpPr>
              <a:stCxn id="10" idx="4"/>
            </p:cNvCxnSpPr>
            <p:nvPr/>
          </p:nvCxnSpPr>
          <p:spPr>
            <a:xfrm rot="16200000" flipH="1">
              <a:off x="4019550" y="2800350"/>
              <a:ext cx="457200" cy="598170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19"/>
            <p:cNvCxnSpPr>
              <a:stCxn id="18" idx="4"/>
            </p:cNvCxnSpPr>
            <p:nvPr/>
          </p:nvCxnSpPr>
          <p:spPr>
            <a:xfrm rot="16200000" flipH="1">
              <a:off x="5334000" y="4114800"/>
              <a:ext cx="457200" cy="3352800"/>
            </a:xfrm>
            <a:prstGeom prst="bentConnector2">
              <a:avLst/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19"/>
            <p:cNvCxnSpPr>
              <a:stCxn id="25" idx="4"/>
            </p:cNvCxnSpPr>
            <p:nvPr/>
          </p:nvCxnSpPr>
          <p:spPr>
            <a:xfrm rot="16200000" flipH="1">
              <a:off x="6769209" y="5727591"/>
              <a:ext cx="457200" cy="127218"/>
            </a:xfrm>
            <a:prstGeom prst="bentConnector3">
              <a:avLst>
                <a:gd name="adj1" fmla="val 50000"/>
              </a:avLst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65"/>
            <p:cNvSpPr txBox="1"/>
            <p:nvPr/>
          </p:nvSpPr>
          <p:spPr>
            <a:xfrm>
              <a:off x="1397515" y="1800144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</a:t>
              </a:r>
              <a:endParaRPr lang="en-US" i="1" dirty="0"/>
            </a:p>
          </p:txBody>
        </p:sp>
        <p:sp>
          <p:nvSpPr>
            <p:cNvPr id="36" name="TextBox 66"/>
            <p:cNvSpPr txBox="1"/>
            <p:nvPr/>
          </p:nvSpPr>
          <p:spPr>
            <a:xfrm>
              <a:off x="4361791" y="1803956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II</a:t>
              </a:r>
              <a:endParaRPr lang="en-US" i="1" dirty="0"/>
            </a:p>
          </p:txBody>
        </p:sp>
        <p:sp>
          <p:nvSpPr>
            <p:cNvPr id="37" name="TextBox 67"/>
            <p:cNvSpPr txBox="1"/>
            <p:nvPr/>
          </p:nvSpPr>
          <p:spPr>
            <a:xfrm>
              <a:off x="6068680" y="180086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III</a:t>
              </a:r>
              <a:endParaRPr lang="en-US" i="1" dirty="0"/>
            </a:p>
          </p:txBody>
        </p:sp>
        <p:pic>
          <p:nvPicPr>
            <p:cNvPr id="38" name="Picture 37" descr="Ja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04828" y="2213818"/>
              <a:ext cx="632747" cy="19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1110118" y="1713381"/>
              <a:ext cx="6192192" cy="3140025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pic>
          <p:nvPicPr>
            <p:cNvPr id="40" name="Picture 39" descr="iStock_000001285117Medium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" y="2768251"/>
              <a:ext cx="607628" cy="403596"/>
            </a:xfrm>
            <a:prstGeom prst="rect">
              <a:avLst/>
            </a:prstGeom>
          </p:spPr>
        </p:pic>
        <p:sp>
          <p:nvSpPr>
            <p:cNvPr id="41" name="TextBox 45"/>
            <p:cNvSpPr txBox="1"/>
            <p:nvPr/>
          </p:nvSpPr>
          <p:spPr>
            <a:xfrm>
              <a:off x="5158058" y="1388101"/>
              <a:ext cx="9119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VDT 3.0</a:t>
              </a:r>
              <a:endParaRPr lang="en-US" dirty="0"/>
            </a:p>
          </p:txBody>
        </p:sp>
        <p:cxnSp>
          <p:nvCxnSpPr>
            <p:cNvPr id="42" name="Curved Connector 41"/>
            <p:cNvCxnSpPr/>
            <p:nvPr/>
          </p:nvCxnSpPr>
          <p:spPr>
            <a:xfrm rot="16200000" flipH="1">
              <a:off x="2863731" y="1784469"/>
              <a:ext cx="786379" cy="26544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38" idx="3"/>
              <a:endCxn id="9" idx="1"/>
            </p:cNvCxnSpPr>
            <p:nvPr/>
          </p:nvCxnSpPr>
          <p:spPr>
            <a:xfrm>
              <a:off x="737575" y="2310002"/>
              <a:ext cx="519795" cy="40295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40" idx="3"/>
              <a:endCxn id="9" idx="1"/>
            </p:cNvCxnSpPr>
            <p:nvPr/>
          </p:nvCxnSpPr>
          <p:spPr>
            <a:xfrm flipV="1">
              <a:off x="683828" y="2712958"/>
              <a:ext cx="573542" cy="25709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3"/>
            <p:cNvSpPr txBox="1"/>
            <p:nvPr/>
          </p:nvSpPr>
          <p:spPr>
            <a:xfrm>
              <a:off x="304800" y="1262390"/>
              <a:ext cx="3429000" cy="307777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smtClean="0"/>
                <a:t>Ancillary: Radar, Satellite, RWIS, Etc.</a:t>
              </a:r>
              <a:endParaRPr lang="en-US" sz="1400" b="1" dirty="0"/>
            </a:p>
          </p:txBody>
        </p:sp>
      </p:grpSp>
      <p:sp>
        <p:nvSpPr>
          <p:cNvPr id="47" name="Oval 46"/>
          <p:cNvSpPr/>
          <p:nvPr/>
        </p:nvSpPr>
        <p:spPr bwMode="auto">
          <a:xfrm>
            <a:off x="5338736" y="1262390"/>
            <a:ext cx="2484464" cy="3830954"/>
          </a:xfrm>
          <a:prstGeom prst="ellipse">
            <a:avLst/>
          </a:prstGeom>
          <a:noFill/>
          <a:ln w="698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Vehicle Data Translator (VDT) – Version 3.0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6244" y="1800144"/>
            <a:ext cx="1403458" cy="2970797"/>
          </a:xfrm>
          <a:prstGeom prst="rect">
            <a:avLst/>
          </a:prstGeom>
          <a:solidFill>
            <a:srgbClr val="3366FF">
              <a:alpha val="25000"/>
            </a:srgbClr>
          </a:solidFill>
          <a:ln w="25400" cap="flat" cmpd="sng" algn="ctr">
            <a:solidFill>
              <a:schemeClr val="tx1"/>
            </a:solidFill>
            <a:prstDash val="dot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kern="8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36856" y="2256286"/>
            <a:ext cx="1139607" cy="914400"/>
          </a:xfrm>
          <a:prstGeom prst="rect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 smtClean="0">
                <a:solidFill>
                  <a:schemeClr val="tx1"/>
                </a:solidFill>
              </a:rPr>
              <a:t>Inference Module</a:t>
            </a:r>
            <a:endParaRPr lang="en-US" sz="1500" b="1" kern="800" dirty="0">
              <a:solidFill>
                <a:schemeClr val="tx1"/>
              </a:solidFill>
            </a:endParaRPr>
          </a:p>
        </p:txBody>
      </p:sp>
      <p:sp>
        <p:nvSpPr>
          <p:cNvPr id="49" name="Parallelogram 48"/>
          <p:cNvSpPr/>
          <p:nvPr/>
        </p:nvSpPr>
        <p:spPr>
          <a:xfrm>
            <a:off x="300064" y="5092549"/>
            <a:ext cx="2971800" cy="470051"/>
          </a:xfrm>
          <a:prstGeom prst="parallelogram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800" dirty="0" smtClean="0"/>
          </a:p>
          <a:p>
            <a:pPr algn="ctr"/>
            <a:r>
              <a:rPr lang="en-US" sz="1600" b="1" kern="800" dirty="0" smtClean="0"/>
              <a:t>Advanced road segment data</a:t>
            </a:r>
          </a:p>
          <a:p>
            <a:pPr algn="ctr"/>
            <a:endParaRPr lang="en-US" sz="1600" b="1" kern="800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836857" y="3616431"/>
            <a:ext cx="1033236" cy="914400"/>
          </a:xfrm>
          <a:prstGeom prst="rect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>
                <a:solidFill>
                  <a:schemeClr val="tx1"/>
                </a:solidFill>
              </a:rPr>
              <a:t>Output data handler</a:t>
            </a:r>
          </a:p>
        </p:txBody>
      </p:sp>
      <p:cxnSp>
        <p:nvCxnSpPr>
          <p:cNvPr id="51" name="Elbow Connector 50"/>
          <p:cNvCxnSpPr>
            <a:endCxn id="48" idx="1"/>
          </p:cNvCxnSpPr>
          <p:nvPr/>
        </p:nvCxnSpPr>
        <p:spPr>
          <a:xfrm flipV="1">
            <a:off x="228600" y="2713486"/>
            <a:ext cx="608256" cy="136093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0" idx="2"/>
            <a:endCxn id="49" idx="1"/>
          </p:cNvCxnSpPr>
          <p:nvPr/>
        </p:nvCxnSpPr>
        <p:spPr>
          <a:xfrm rot="16200000" flipH="1">
            <a:off x="1318238" y="4566067"/>
            <a:ext cx="561718" cy="491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8" idx="2"/>
            <a:endCxn id="50" idx="0"/>
          </p:cNvCxnSpPr>
          <p:nvPr/>
        </p:nvCxnSpPr>
        <p:spPr>
          <a:xfrm rot="5400000">
            <a:off x="1157196" y="3366966"/>
            <a:ext cx="445745" cy="531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67"/>
          <p:cNvSpPr txBox="1"/>
          <p:nvPr/>
        </p:nvSpPr>
        <p:spPr>
          <a:xfrm>
            <a:off x="958544" y="180086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Stage III</a:t>
            </a:r>
            <a:endParaRPr lang="en-US" i="1" dirty="0"/>
          </a:p>
        </p:txBody>
      </p:sp>
      <p:sp>
        <p:nvSpPr>
          <p:cNvPr id="55" name="Content Placeholder 11"/>
          <p:cNvSpPr>
            <a:spLocks noGrp="1"/>
          </p:cNvSpPr>
          <p:nvPr>
            <p:ph sz="half" idx="4294967295"/>
          </p:nvPr>
        </p:nvSpPr>
        <p:spPr>
          <a:xfrm>
            <a:off x="3276600" y="1380076"/>
            <a:ext cx="5181600" cy="4800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More sophisticated road impact information</a:t>
            </a:r>
          </a:p>
          <a:p>
            <a:pPr>
              <a:spcAft>
                <a:spcPts val="600"/>
              </a:spcAft>
            </a:pPr>
            <a:r>
              <a:rPr lang="en-US" sz="2400" u="sng" dirty="0" smtClean="0"/>
              <a:t>Precipitation Type and Intensity</a:t>
            </a:r>
            <a:r>
              <a:rPr lang="en-US" sz="2400" dirty="0" smtClean="0"/>
              <a:t>: combines basic vehicle (e.g. wiper, temp), weather radar and satellite data</a:t>
            </a:r>
          </a:p>
          <a:p>
            <a:pPr>
              <a:spcAft>
                <a:spcPts val="600"/>
              </a:spcAft>
            </a:pPr>
            <a:r>
              <a:rPr lang="en-US" sz="2400" u="sng" dirty="0" smtClean="0"/>
              <a:t>Visibility</a:t>
            </a:r>
            <a:r>
              <a:rPr lang="en-US" sz="2400" dirty="0" smtClean="0"/>
              <a:t>:  combines basic vehicle (e.g. headlight, wiper, temp), satellite and fixed weather station data </a:t>
            </a:r>
          </a:p>
          <a:p>
            <a:pPr>
              <a:spcAft>
                <a:spcPts val="600"/>
              </a:spcAft>
            </a:pPr>
            <a:r>
              <a:rPr lang="en-US" sz="2400" u="sng" dirty="0" smtClean="0"/>
              <a:t>Pavement Condition</a:t>
            </a:r>
            <a:r>
              <a:rPr lang="en-US" sz="2400" dirty="0" smtClean="0"/>
              <a:t>: combines more vehicle (e.g. ABS, traction, etc) , weather radar and satellite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1800" dirty="0"/>
          </a:p>
        </p:txBody>
      </p:sp>
      <p:sp>
        <p:nvSpPr>
          <p:cNvPr id="56" name="Oval 55"/>
          <p:cNvSpPr/>
          <p:nvPr/>
        </p:nvSpPr>
        <p:spPr>
          <a:xfrm>
            <a:off x="1555596" y="5791200"/>
            <a:ext cx="762000" cy="762000"/>
          </a:xfrm>
          <a:prstGeom prst="ellipse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Apps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57" name="Elbow Connector 19"/>
          <p:cNvCxnSpPr/>
          <p:nvPr/>
        </p:nvCxnSpPr>
        <p:spPr>
          <a:xfrm rot="5400000">
            <a:off x="1938494" y="5562600"/>
            <a:ext cx="1588" cy="1588"/>
          </a:xfrm>
          <a:prstGeom prst="bentConnector3">
            <a:avLst>
              <a:gd name="adj1" fmla="val 14395466"/>
            </a:avLst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479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Integrated Mobile Observations (IMO) Project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7" name="Content Placeholder 3"/>
          <p:cNvSpPr>
            <a:spLocks noGrp="1"/>
          </p:cNvSpPr>
          <p:nvPr>
            <p:ph idx="4294967295"/>
          </p:nvPr>
        </p:nvSpPr>
        <p:spPr>
          <a:xfrm>
            <a:off x="611971" y="2057400"/>
            <a:ext cx="8077200" cy="480060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NCAR issued the solicitation last fall (2010)</a:t>
            </a:r>
          </a:p>
          <a:p>
            <a:pPr lvl="1"/>
            <a:r>
              <a:rPr lang="en-US" sz="2400" dirty="0" smtClean="0"/>
              <a:t>Scope of Work</a:t>
            </a:r>
          </a:p>
          <a:p>
            <a:pPr lvl="1"/>
            <a:r>
              <a:rPr lang="en-US" sz="2400" dirty="0" smtClean="0"/>
              <a:t>Funding assistance / Grant</a:t>
            </a:r>
          </a:p>
          <a:p>
            <a:r>
              <a:rPr lang="en-US" sz="2800" dirty="0" smtClean="0"/>
              <a:t>Pool Funds and Consortia were targeted: Aurora, IntelliDrive, Clear Roads, MDSS</a:t>
            </a:r>
          </a:p>
          <a:p>
            <a:r>
              <a:rPr lang="en-US" sz="2800" dirty="0" smtClean="0"/>
              <a:t>Just a handful of states expressed interest:</a:t>
            </a:r>
          </a:p>
          <a:p>
            <a:pPr lvl="1"/>
            <a:r>
              <a:rPr lang="en-US" sz="2400" dirty="0" smtClean="0"/>
              <a:t>Idaho</a:t>
            </a:r>
          </a:p>
          <a:p>
            <a:pPr lvl="1"/>
            <a:r>
              <a:rPr lang="en-US" sz="2400" dirty="0" smtClean="0"/>
              <a:t>Minnesota </a:t>
            </a:r>
          </a:p>
          <a:p>
            <a:pPr lvl="1"/>
            <a:r>
              <a:rPr lang="en-US" sz="2400" dirty="0" smtClean="0"/>
              <a:t>Nevada</a:t>
            </a:r>
          </a:p>
          <a:p>
            <a:pPr lvl="1"/>
            <a:r>
              <a:rPr lang="en-US" sz="2400" dirty="0" smtClean="0"/>
              <a:t>South Dakota</a:t>
            </a:r>
          </a:p>
          <a:p>
            <a:pPr lvl="1"/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18" name="Title 2"/>
          <p:cNvSpPr txBox="1">
            <a:spLocks/>
          </p:cNvSpPr>
          <p:nvPr/>
        </p:nvSpPr>
        <p:spPr bwMode="auto">
          <a:xfrm>
            <a:off x="611971" y="1071594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Solicitation for Partnership with States</a:t>
            </a:r>
            <a:endParaRPr kumimoji="0" lang="en-US" sz="3200" b="0" i="0" u="sng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479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Integrated Mobile Observations (IMO) Project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24000"/>
            <a:ext cx="8077200" cy="480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Selection based on </a:t>
            </a:r>
          </a:p>
          <a:p>
            <a:pPr lvl="1"/>
            <a:r>
              <a:rPr lang="en-US" dirty="0" smtClean="0"/>
              <a:t>Fleet </a:t>
            </a:r>
          </a:p>
          <a:p>
            <a:pPr lvl="1"/>
            <a:r>
              <a:rPr lang="en-US" dirty="0" smtClean="0"/>
              <a:t>Maturity of the maintenance ITS program </a:t>
            </a:r>
          </a:p>
          <a:p>
            <a:pPr lvl="1"/>
            <a:r>
              <a:rPr lang="en-US" dirty="0" smtClean="0"/>
              <a:t>Integration of mobile </a:t>
            </a:r>
            <a:r>
              <a:rPr lang="en-US" dirty="0" err="1" smtClean="0"/>
              <a:t>obs</a:t>
            </a:r>
            <a:r>
              <a:rPr lang="en-US" dirty="0" smtClean="0"/>
              <a:t> into state’s   application – MMS, MDSS, MODSS, TIS….</a:t>
            </a:r>
          </a:p>
          <a:p>
            <a:pPr lvl="1"/>
            <a:r>
              <a:rPr lang="en-US" dirty="0" smtClean="0"/>
              <a:t>Other factors/synergies (multi-state, corridor, etc.)</a:t>
            </a:r>
          </a:p>
          <a:p>
            <a:pPr lvl="1"/>
            <a:r>
              <a:rPr lang="en-US" dirty="0" smtClean="0"/>
              <a:t>Willingness to make data and lessons learned widely available /open source 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479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Integrated Mobile Observations (IMO) Project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228600" y="2183010"/>
            <a:ext cx="8077200" cy="4800600"/>
          </a:xfrm>
          <a:prstGeom prst="rect">
            <a:avLst/>
          </a:prstGeom>
        </p:spPr>
        <p:txBody>
          <a:bodyPr/>
          <a:lstStyle/>
          <a:p>
            <a:r>
              <a:rPr lang="en-US" sz="5400" dirty="0" smtClean="0"/>
              <a:t>Minnesota</a:t>
            </a:r>
          </a:p>
          <a:p>
            <a:pPr>
              <a:buNone/>
            </a:pPr>
            <a:endParaRPr lang="en-US" sz="5400" dirty="0" smtClean="0"/>
          </a:p>
          <a:p>
            <a:r>
              <a:rPr lang="en-US" sz="5400" dirty="0" smtClean="0"/>
              <a:t>Nevada </a:t>
            </a:r>
            <a:endParaRPr lang="en-US" sz="54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50402" y="1186184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Selected States</a:t>
            </a:r>
            <a:endParaRPr kumimoji="0" lang="en-US" sz="3600" b="0" i="0" u="sng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479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Integrated Mobile Observations (IMO) Project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228600" y="2183010"/>
            <a:ext cx="8077200" cy="4800600"/>
          </a:xfrm>
          <a:prstGeom prst="rect">
            <a:avLst/>
          </a:prstGeom>
        </p:spPr>
        <p:txBody>
          <a:bodyPr/>
          <a:lstStyle/>
          <a:p>
            <a:r>
              <a:rPr lang="en-US" sz="5400" dirty="0" smtClean="0"/>
              <a:t>Minnesota</a:t>
            </a:r>
          </a:p>
          <a:p>
            <a:pPr>
              <a:buNone/>
            </a:pPr>
            <a:endParaRPr lang="en-US" sz="5400" dirty="0" smtClean="0"/>
          </a:p>
          <a:p>
            <a:r>
              <a:rPr lang="en-US" sz="5400" dirty="0" smtClean="0"/>
              <a:t>Nevada </a:t>
            </a:r>
            <a:r>
              <a:rPr lang="en-US" sz="5400" u="sng" dirty="0" smtClean="0"/>
              <a:t>and Utah </a:t>
            </a:r>
            <a:endParaRPr lang="en-US" sz="5400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50402" y="1186184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Selected States</a:t>
            </a:r>
            <a:endParaRPr kumimoji="0" lang="en-US" sz="3600" b="0" i="0" u="sng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479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Integrated Mobile Observations (IMO) Project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228600" y="1821212"/>
            <a:ext cx="8077200" cy="54102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Why</a:t>
            </a:r>
          </a:p>
          <a:p>
            <a:pPr lvl="1"/>
            <a:r>
              <a:rPr lang="en-US" sz="2000" dirty="0" smtClean="0"/>
              <a:t>Actively pursuing an AVL/MDSS program</a:t>
            </a:r>
          </a:p>
          <a:p>
            <a:pPr lvl="1"/>
            <a:r>
              <a:rPr lang="en-US" sz="2000" dirty="0" smtClean="0"/>
              <a:t>Fleet adds variety to the study (different manufacturer)</a:t>
            </a:r>
          </a:p>
          <a:p>
            <a:pPr lvl="1"/>
            <a:r>
              <a:rPr lang="en-US" sz="2000" dirty="0" smtClean="0"/>
              <a:t>Strong upper management support</a:t>
            </a:r>
          </a:p>
          <a:p>
            <a:pPr lvl="1"/>
            <a:r>
              <a:rPr lang="en-US" sz="2000" dirty="0" smtClean="0"/>
              <a:t>Strong proposal </a:t>
            </a:r>
          </a:p>
          <a:p>
            <a:pPr lvl="2"/>
            <a:r>
              <a:rPr lang="en-US" sz="2000" dirty="0" smtClean="0"/>
              <a:t>Potential corridor-wide participation (I-80 corridor)</a:t>
            </a:r>
          </a:p>
          <a:p>
            <a:pPr lvl="2"/>
            <a:r>
              <a:rPr lang="en-US" sz="2000" dirty="0" smtClean="0"/>
              <a:t>Strong partnership with academia (Univ. Nevada-Reno)</a:t>
            </a:r>
          </a:p>
          <a:p>
            <a:pPr lvl="2"/>
            <a:r>
              <a:rPr lang="en-US" sz="2000" dirty="0" smtClean="0"/>
              <a:t>Proposed integration with MDSS, MMS, TIS</a:t>
            </a:r>
          </a:p>
          <a:p>
            <a:pPr lvl="2"/>
            <a:r>
              <a:rPr lang="en-US" sz="2000" dirty="0" smtClean="0"/>
              <a:t>Ability to collect desired data parameters (from CAN-Bus and add-on sensors)</a:t>
            </a:r>
          </a:p>
          <a:p>
            <a:r>
              <a:rPr lang="en-US" sz="2400" dirty="0" smtClean="0"/>
              <a:t>Level of Funding: $263K granted via an allocation memo 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8722" y="95379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Nevada</a:t>
            </a:r>
            <a:endParaRPr kumimoji="0" lang="en-US" sz="3600" b="0" i="0" u="sng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4416"/>
            <a:ext cx="8382000" cy="104785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Various Weather &amp; MDSS Data Parameters</a:t>
            </a:r>
            <a:endParaRPr lang="en-US" sz="3200" dirty="0"/>
          </a:p>
        </p:txBody>
      </p:sp>
      <p:pic>
        <p:nvPicPr>
          <p:cNvPr id="3" name="Picture 2" descr="IMG_16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4800" y="1295400"/>
            <a:ext cx="3399805" cy="254985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133" r="10096"/>
          <a:stretch/>
        </p:blipFill>
        <p:spPr>
          <a:xfrm>
            <a:off x="228600" y="4343400"/>
            <a:ext cx="2199666" cy="20341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65945" y="990600"/>
            <a:ext cx="36922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Numerous sensors and devices are controlled or monitored by a vehicle-mounted computer.</a:t>
            </a:r>
          </a:p>
          <a:p>
            <a:pPr marL="169863" indent="-169863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Data is logged in-vehicle as well as sent via radio to UNR in near-real-time using the NDOT EDACS radio network.</a:t>
            </a:r>
          </a:p>
          <a:p>
            <a:pPr marL="169863" indent="-169863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All instrument and equipment installations are being done by UNR &amp;NDOT teams who are familiar with the vehicles (NDOT) and instrumentation (UNR).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6239708"/>
            <a:ext cx="2671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Road and weather sensors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02290" y="6438991"/>
            <a:ext cx="2199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In-vehicle computer</a:t>
            </a:r>
            <a:endParaRPr lang="en-US" sz="1600" dirty="0"/>
          </a:p>
        </p:txBody>
      </p:sp>
      <p:pic>
        <p:nvPicPr>
          <p:cNvPr id="5" name="Picture 4" descr="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2511438" y="4194162"/>
            <a:ext cx="2411354" cy="179543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55806" y="1468631"/>
            <a:ext cx="2454815" cy="584776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Collaborative NDOT &amp; UNR Installation teams</a:t>
            </a:r>
            <a:endParaRPr lang="en-US" sz="1600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660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-215632" y="228600"/>
            <a:ext cx="8118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/>
              <a:t>Why Invest in Road Weather Research</a:t>
            </a:r>
            <a:endParaRPr lang="en-US" sz="3600" b="1" dirty="0"/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762000" y="1219200"/>
            <a:ext cx="2454275" cy="366713"/>
          </a:xfrm>
          <a:prstGeom prst="rect">
            <a:avLst/>
          </a:prstGeom>
          <a:solidFill>
            <a:srgbClr val="2A53A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Safety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762000" y="1676400"/>
            <a:ext cx="7543800" cy="925513"/>
          </a:xfrm>
          <a:prstGeom prst="rect">
            <a:avLst/>
          </a:prstGeom>
          <a:noFill/>
          <a:ln w="9525">
            <a:solidFill>
              <a:srgbClr val="2A53A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Over </a:t>
            </a:r>
            <a:r>
              <a:rPr lang="en-US" u="sng"/>
              <a:t>1,500,000</a:t>
            </a:r>
            <a:r>
              <a:rPr lang="en-US"/>
              <a:t> crashes occur each year during poor weather conditions, which result in more than </a:t>
            </a:r>
            <a:r>
              <a:rPr lang="en-US" u="sng"/>
              <a:t>690,000</a:t>
            </a:r>
            <a:r>
              <a:rPr lang="en-US"/>
              <a:t> people injured and nearly </a:t>
            </a:r>
            <a:r>
              <a:rPr lang="en-US" b="1" u="sng"/>
              <a:t>7,400</a:t>
            </a:r>
            <a:r>
              <a:rPr lang="en-US"/>
              <a:t> fatalities.*</a:t>
            </a:r>
          </a:p>
        </p:txBody>
      </p:sp>
      <p:pic>
        <p:nvPicPr>
          <p:cNvPr id="18437" name="Picture 11" descr="motivation_char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0463" y="2722563"/>
            <a:ext cx="4351337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762000" y="5500688"/>
            <a:ext cx="2446338" cy="366712"/>
          </a:xfrm>
          <a:prstGeom prst="rect">
            <a:avLst/>
          </a:prstGeom>
          <a:solidFill>
            <a:srgbClr val="57AB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Efficiency and Mobility</a:t>
            </a:r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762000" y="5978525"/>
            <a:ext cx="7620000" cy="650875"/>
          </a:xfrm>
          <a:prstGeom prst="rect">
            <a:avLst/>
          </a:prstGeom>
          <a:noFill/>
          <a:ln w="9525">
            <a:solidFill>
              <a:srgbClr val="57AB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It is estimated that </a:t>
            </a:r>
            <a:r>
              <a:rPr lang="en-US" u="sng"/>
              <a:t>554 million vehicle-hours of delay</a:t>
            </a:r>
            <a:r>
              <a:rPr lang="en-US"/>
              <a:t> per year result from snow, ice, and fog at an approximate cost of $8 billion.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58"/>
            <a:ext cx="8229600" cy="106061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 Being Gathered</a:t>
            </a:r>
            <a:br>
              <a:rPr lang="en-US" b="1" dirty="0" smtClean="0"/>
            </a:br>
            <a:r>
              <a:rPr lang="en-US" sz="2700" b="1" dirty="0" smtClean="0"/>
              <a:t>NV IMO Project (UNR/NDOT)</a:t>
            </a: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4874"/>
            <a:ext cx="8229600" cy="475128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General Data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GPS Date, time, location, bearing, speed, altitude, accuracy</a:t>
            </a:r>
          </a:p>
          <a:p>
            <a:r>
              <a:rPr lang="en-US" dirty="0" smtClean="0"/>
              <a:t>Road Conditions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Road surface temperature</a:t>
            </a:r>
          </a:p>
          <a:p>
            <a:pPr lvl="1"/>
            <a:r>
              <a:rPr lang="en-US" sz="1800" dirty="0" smtClean="0">
                <a:solidFill>
                  <a:srgbClr val="A6A6A6"/>
                </a:solidFill>
              </a:rPr>
              <a:t>Vehicle accelerations (surface friction)</a:t>
            </a:r>
          </a:p>
          <a:p>
            <a:pPr lvl="1"/>
            <a:r>
              <a:rPr lang="en-US" sz="1800" dirty="0" smtClean="0">
                <a:solidFill>
                  <a:srgbClr val="A6A6A6"/>
                </a:solidFill>
              </a:rPr>
              <a:t>Road condition images (camera)</a:t>
            </a:r>
          </a:p>
          <a:p>
            <a:r>
              <a:rPr lang="en-US" dirty="0" smtClean="0"/>
              <a:t>Atmospheric Conditions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Pressure, temperature, relative humidity, dew point</a:t>
            </a:r>
          </a:p>
          <a:p>
            <a:pPr lvl="1"/>
            <a:r>
              <a:rPr lang="en-US" sz="1800" dirty="0" smtClean="0">
                <a:solidFill>
                  <a:srgbClr val="A6A6A6"/>
                </a:solidFill>
              </a:rPr>
              <a:t>Wind speed and direction</a:t>
            </a:r>
          </a:p>
          <a:p>
            <a:r>
              <a:rPr lang="en-US" dirty="0" smtClean="0"/>
              <a:t>Vehicle &amp;  Equipment Data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Speed, brake status, engine intake air temperature &amp; pressure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Spreader and plow status</a:t>
            </a:r>
          </a:p>
          <a:p>
            <a:pPr lvl="1"/>
            <a:r>
              <a:rPr lang="en-US" sz="1800" dirty="0" smtClean="0">
                <a:solidFill>
                  <a:srgbClr val="A6A6A6"/>
                </a:solidFill>
              </a:rPr>
              <a:t>Steering, traction control, ABS, yaw, accelerations, emissions data, engine data, headlight and wiper status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1" y="6021412"/>
            <a:ext cx="4419600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Blue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/>
              <a:t>denotes parameter being implemented</a:t>
            </a:r>
          </a:p>
          <a:p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Gray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/>
              <a:t>denotes parameter “under study”</a:t>
            </a:r>
            <a:endParaRPr lang="en-US" sz="1600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9040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60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Two Vehicle Types</a:t>
            </a:r>
            <a:br>
              <a:rPr lang="en-US" sz="3200" b="1" dirty="0" smtClean="0"/>
            </a:br>
            <a:r>
              <a:rPr lang="en-US" sz="3200" b="1" dirty="0" smtClean="0"/>
              <a:t>Based in NV Districts 2 &amp; 3 Along I-80 Corridor</a:t>
            </a:r>
            <a:endParaRPr lang="en-US" sz="3200" b="1" dirty="0"/>
          </a:p>
        </p:txBody>
      </p:sp>
      <p:pic>
        <p:nvPicPr>
          <p:cNvPr id="5" name="Picture 4" descr="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801" b="13722"/>
          <a:stretch/>
        </p:blipFill>
        <p:spPr>
          <a:xfrm>
            <a:off x="248772" y="1636754"/>
            <a:ext cx="4896876" cy="29068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IMG_164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748" t="15226" r="4442" b="16051"/>
          <a:stretch/>
        </p:blipFill>
        <p:spPr>
          <a:xfrm>
            <a:off x="4229120" y="3941304"/>
            <a:ext cx="4512331" cy="26188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48772" y="1639453"/>
            <a:ext cx="255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Snowplows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29120" y="3941304"/>
            <a:ext cx="445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Duty Vehicles (Crew, general purpose)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8772" y="4728840"/>
            <a:ext cx="381013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Vehicles with winter assignments along I-80 were selected.</a:t>
            </a:r>
          </a:p>
          <a:p>
            <a:pPr marL="117475" indent="-117475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Makes &amp; models are presently limited to vehicles with compatible </a:t>
            </a:r>
            <a:r>
              <a:rPr lang="en-US" sz="2000" dirty="0" err="1" smtClean="0"/>
              <a:t>CANBus</a:t>
            </a:r>
            <a:r>
              <a:rPr lang="en-US" sz="2000" dirty="0" smtClean="0"/>
              <a:t> or OBDII vehicle data formats.</a:t>
            </a:r>
            <a:endParaRPr lang="en-US" sz="2000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08471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479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Integrated Mobile Observations (IMO) Project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479" y="1413835"/>
            <a:ext cx="72150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0090"/>
                </a:solidFill>
              </a:rPr>
              <a:t>Research and Applications</a:t>
            </a:r>
          </a:p>
          <a:p>
            <a:endParaRPr lang="en-US" sz="2800" u="sng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rgbClr val="000090"/>
                </a:solidFill>
              </a:rPr>
              <a:t> VDT 3.0 Algorithm development</a:t>
            </a:r>
          </a:p>
          <a:p>
            <a:pPr>
              <a:buFont typeface="Wingdings" charset="2"/>
              <a:buChar char="Ø"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rgbClr val="000090"/>
                </a:solidFill>
              </a:rPr>
              <a:t> Possible Input to MDSS, MMS, TIS</a:t>
            </a:r>
          </a:p>
          <a:p>
            <a:pPr>
              <a:buFont typeface="Wingdings" charset="2"/>
              <a:buChar char="Ø"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rgbClr val="000090"/>
                </a:solidFill>
              </a:rPr>
              <a:t> Assimilation into pavement model </a:t>
            </a:r>
          </a:p>
          <a:p>
            <a:pPr>
              <a:buFont typeface="Wingdings" charset="2"/>
              <a:buChar char="Ø"/>
            </a:pPr>
            <a:endParaRPr lang="en-US" sz="2800" u="sng" dirty="0" smtClean="0">
              <a:solidFill>
                <a:srgbClr val="000090"/>
              </a:solidFill>
            </a:endParaRPr>
          </a:p>
          <a:p>
            <a:endParaRPr lang="en-US" sz="2800" u="sng" dirty="0" smtClean="0">
              <a:solidFill>
                <a:srgbClr val="000090"/>
              </a:solidFill>
            </a:endParaRPr>
          </a:p>
          <a:p>
            <a:endParaRPr lang="en-US" sz="2800" u="sng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APPLICATIONS – IMO Project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plot_fcst_vs_obs_air-road-T_CL5310_20110922_12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24" y="1374847"/>
            <a:ext cx="8348866" cy="54831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65760" y="1551622"/>
            <a:ext cx="6565377" cy="203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65760" y="1374847"/>
            <a:ext cx="6565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Pancake Summit – 22 September 2011 1200UTC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FUTURE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11" descr="CarAlertAnimatio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119" y="2189862"/>
            <a:ext cx="5376428" cy="350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23460" y="2531533"/>
            <a:ext cx="353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VDT-based weather alerts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 Impending weather hazards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 Alerts from other vehicles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 Re-routing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 Decision support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07933" y="6187551"/>
            <a:ext cx="466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Not just for the everyday driver!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pic>
        <p:nvPicPr>
          <p:cNvPr id="4" name="Picture 3" descr="Plow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25" y="1470168"/>
            <a:ext cx="2254271" cy="1690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FUTURE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3956" y="1491494"/>
            <a:ext cx="601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Road Maintenance </a:t>
            </a:r>
            <a:r>
              <a:rPr lang="en-US" dirty="0" smtClean="0"/>
              <a:t>– Where are we losing the road to ice?</a:t>
            </a:r>
          </a:p>
          <a:p>
            <a:r>
              <a:rPr lang="en-US" dirty="0" smtClean="0"/>
              <a:t>				    When should we paint or repair?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pic>
        <p:nvPicPr>
          <p:cNvPr id="4" name="Picture 3" descr="Plow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25" y="1470168"/>
            <a:ext cx="2254271" cy="1690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 FUTURE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iphone.0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3800"/>
            <a:ext cx="2657987" cy="3107405"/>
          </a:xfrm>
          <a:prstGeom prst="rect">
            <a:avLst/>
          </a:prstGeom>
        </p:spPr>
      </p:pic>
      <p:pic>
        <p:nvPicPr>
          <p:cNvPr id="11" name="Picture 8" descr="wdt_co_storm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5736" y="4631267"/>
            <a:ext cx="1059320" cy="60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70132" y="5288864"/>
            <a:ext cx="1118792" cy="477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Tornado Warning! </a:t>
            </a:r>
          </a:p>
          <a:p>
            <a:r>
              <a:rPr lang="en-US" sz="800" b="1" dirty="0" smtClean="0">
                <a:solidFill>
                  <a:srgbClr val="FF0000"/>
                </a:solidFill>
              </a:rPr>
              <a:t>I70 Denver to Limon</a:t>
            </a:r>
          </a:p>
          <a:p>
            <a:r>
              <a:rPr lang="en-US" sz="800" b="1" dirty="0" smtClean="0">
                <a:solidFill>
                  <a:srgbClr val="FF0000"/>
                </a:solidFill>
              </a:rPr>
              <a:t>Delay Until 3:30pm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3957" y="3733800"/>
            <a:ext cx="528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Route Specific Impact Warnings for…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33957" y="1491494"/>
            <a:ext cx="574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Road Maintenance </a:t>
            </a:r>
            <a:r>
              <a:rPr lang="en-US" dirty="0" smtClean="0"/>
              <a:t>– Where are we losing the road to ice?</a:t>
            </a:r>
          </a:p>
          <a:p>
            <a:r>
              <a:rPr lang="en-US" dirty="0" smtClean="0"/>
              <a:t>				    When should we paint or repair?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pic>
        <p:nvPicPr>
          <p:cNvPr id="4" name="Picture 3" descr="Plow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25" y="1470168"/>
            <a:ext cx="2254271" cy="1690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FUTURE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iphone.0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3800"/>
            <a:ext cx="2657987" cy="3107405"/>
          </a:xfrm>
          <a:prstGeom prst="rect">
            <a:avLst/>
          </a:prstGeom>
        </p:spPr>
      </p:pic>
      <p:pic>
        <p:nvPicPr>
          <p:cNvPr id="11" name="Picture 8" descr="wdt_co_storm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5736" y="4631267"/>
            <a:ext cx="1059320" cy="60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70132" y="5288864"/>
            <a:ext cx="1118792" cy="477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Tornado Warning! </a:t>
            </a:r>
          </a:p>
          <a:p>
            <a:r>
              <a:rPr lang="en-US" sz="800" b="1" dirty="0" smtClean="0">
                <a:solidFill>
                  <a:srgbClr val="FF0000"/>
                </a:solidFill>
              </a:rPr>
              <a:t>I70 Denver to Limon</a:t>
            </a:r>
          </a:p>
          <a:p>
            <a:r>
              <a:rPr lang="en-US" sz="800" b="1" dirty="0" smtClean="0">
                <a:solidFill>
                  <a:srgbClr val="FF0000"/>
                </a:solidFill>
              </a:rPr>
              <a:t>Delay Until 3:30pm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3957" y="3733800"/>
            <a:ext cx="528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Route Specific Impact Warnings for…</a:t>
            </a:r>
            <a:endParaRPr lang="en-US" dirty="0"/>
          </a:p>
        </p:txBody>
      </p:sp>
      <p:pic>
        <p:nvPicPr>
          <p:cNvPr id="12" name="Picture 11" descr="20100618_tornado-bus_3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8996" y="4238502"/>
            <a:ext cx="1996675" cy="1327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3957" y="5581252"/>
            <a:ext cx="140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School Buses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3956" y="1491494"/>
            <a:ext cx="579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Road Maintenance </a:t>
            </a:r>
            <a:r>
              <a:rPr lang="en-US" dirty="0" smtClean="0"/>
              <a:t>– Where are we losing the road to ice?</a:t>
            </a:r>
          </a:p>
          <a:p>
            <a:r>
              <a:rPr lang="en-US" dirty="0" smtClean="0"/>
              <a:t>				    When should we paint or repair?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pic>
        <p:nvPicPr>
          <p:cNvPr id="4" name="Picture 3" descr="Plow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25" y="1470168"/>
            <a:ext cx="2254271" cy="1690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FUTURE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iphone.0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3800"/>
            <a:ext cx="2657987" cy="3107405"/>
          </a:xfrm>
          <a:prstGeom prst="rect">
            <a:avLst/>
          </a:prstGeom>
        </p:spPr>
      </p:pic>
      <p:pic>
        <p:nvPicPr>
          <p:cNvPr id="11" name="Picture 8" descr="wdt_co_storm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5736" y="4631267"/>
            <a:ext cx="1059320" cy="60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70132" y="5288864"/>
            <a:ext cx="1118792" cy="477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Tornado Warning! </a:t>
            </a:r>
          </a:p>
          <a:p>
            <a:r>
              <a:rPr lang="en-US" sz="800" b="1" dirty="0" smtClean="0">
                <a:solidFill>
                  <a:srgbClr val="FF0000"/>
                </a:solidFill>
              </a:rPr>
              <a:t>I70 Denver to Limon</a:t>
            </a:r>
          </a:p>
          <a:p>
            <a:r>
              <a:rPr lang="en-US" sz="800" b="1" dirty="0" smtClean="0">
                <a:solidFill>
                  <a:srgbClr val="FF0000"/>
                </a:solidFill>
              </a:rPr>
              <a:t>Delay Until 3:30pm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3957" y="3733800"/>
            <a:ext cx="528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Route Specific Impact Warnings for…</a:t>
            </a:r>
            <a:endParaRPr lang="en-US" dirty="0"/>
          </a:p>
        </p:txBody>
      </p:sp>
      <p:pic>
        <p:nvPicPr>
          <p:cNvPr id="12" name="Picture 11" descr="20100618_tornado-bus_3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8996" y="4238502"/>
            <a:ext cx="1996675" cy="1327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3957" y="5581252"/>
            <a:ext cx="140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School Buses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9424" y="5054400"/>
            <a:ext cx="1909941" cy="13639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65671" y="6418384"/>
            <a:ext cx="140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Truckers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33956" y="1491494"/>
            <a:ext cx="581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Road Maintenance </a:t>
            </a:r>
            <a:r>
              <a:rPr lang="en-US" dirty="0" smtClean="0"/>
              <a:t>– Where are we losing the road to ice?</a:t>
            </a:r>
          </a:p>
          <a:p>
            <a:r>
              <a:rPr lang="en-US" dirty="0" smtClean="0"/>
              <a:t>				    When should we paint or repair?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pic>
        <p:nvPicPr>
          <p:cNvPr id="4" name="Picture 3" descr="Plow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25" y="1470168"/>
            <a:ext cx="2254271" cy="1690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3957" y="1491494"/>
            <a:ext cx="5647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Road Maintenance </a:t>
            </a:r>
            <a:r>
              <a:rPr lang="en-US" dirty="0" smtClean="0"/>
              <a:t>– Where are we losing the road to ice?</a:t>
            </a:r>
          </a:p>
          <a:p>
            <a:r>
              <a:rPr lang="en-US" dirty="0" smtClean="0"/>
              <a:t>				    When should we paint or repair?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FUTURE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iphone.0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3800"/>
            <a:ext cx="2657987" cy="3107405"/>
          </a:xfrm>
          <a:prstGeom prst="rect">
            <a:avLst/>
          </a:prstGeom>
        </p:spPr>
      </p:pic>
      <p:pic>
        <p:nvPicPr>
          <p:cNvPr id="11" name="Picture 8" descr="wdt_co_storm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5736" y="4631267"/>
            <a:ext cx="1059320" cy="60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70132" y="5288864"/>
            <a:ext cx="1118792" cy="4770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Tornado Warning! </a:t>
            </a:r>
          </a:p>
          <a:p>
            <a:r>
              <a:rPr lang="en-US" sz="800" b="1" dirty="0" smtClean="0">
                <a:solidFill>
                  <a:srgbClr val="FF0000"/>
                </a:solidFill>
              </a:rPr>
              <a:t>I70 Denver to Limon</a:t>
            </a:r>
          </a:p>
          <a:p>
            <a:r>
              <a:rPr lang="en-US" sz="800" b="1" dirty="0" smtClean="0">
                <a:solidFill>
                  <a:srgbClr val="FF0000"/>
                </a:solidFill>
              </a:rPr>
              <a:t>Delay Until 3:30pm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3957" y="3733800"/>
            <a:ext cx="528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Route Specific Impact Warnings for…</a:t>
            </a:r>
            <a:endParaRPr lang="en-US" dirty="0"/>
          </a:p>
        </p:txBody>
      </p:sp>
      <p:pic>
        <p:nvPicPr>
          <p:cNvPr id="12" name="Picture 11" descr="20100618_tornado-bus_3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8996" y="4238502"/>
            <a:ext cx="1996675" cy="1327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3957" y="5581252"/>
            <a:ext cx="140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School Buses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9424" y="5054400"/>
            <a:ext cx="1909941" cy="13639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65671" y="6418384"/>
            <a:ext cx="140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Truckers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1138" y="4238502"/>
            <a:ext cx="2241950" cy="18504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28403" y="6089000"/>
            <a:ext cx="140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EMS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2438400" y="228600"/>
            <a:ext cx="4083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/>
              <a:t>Current Solutions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381000" y="1219200"/>
            <a:ext cx="556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Maintenance Decision Support System - MDSS</a:t>
            </a:r>
          </a:p>
        </p:txBody>
      </p:sp>
      <p:pic>
        <p:nvPicPr>
          <p:cNvPr id="20484" name="Picture 9" descr="Denver_OVERVIEW_2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600200"/>
            <a:ext cx="38100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event summary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5963" y="3200400"/>
            <a:ext cx="16970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clarus-system.tif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0338" y="2133600"/>
            <a:ext cx="35226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2800" y="3505200"/>
            <a:ext cx="10287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3810000"/>
            <a:ext cx="11096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82000" y="3200400"/>
            <a:ext cx="606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Box 15"/>
          <p:cNvSpPr txBox="1">
            <a:spLocks noChangeArrowheads="1"/>
          </p:cNvSpPr>
          <p:nvPr/>
        </p:nvSpPr>
        <p:spPr bwMode="auto">
          <a:xfrm>
            <a:off x="5181600" y="1676400"/>
            <a:ext cx="556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/>
              <a:t>Clarus</a:t>
            </a:r>
            <a:r>
              <a:rPr lang="en-US" b="1"/>
              <a:t> System</a:t>
            </a:r>
          </a:p>
        </p:txBody>
      </p:sp>
      <p:pic>
        <p:nvPicPr>
          <p:cNvPr id="20491" name="Picture 7" descr="vd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4876800"/>
            <a:ext cx="2892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TextBox 17"/>
          <p:cNvSpPr txBox="1">
            <a:spLocks noChangeArrowheads="1"/>
          </p:cNvSpPr>
          <p:nvPr/>
        </p:nvSpPr>
        <p:spPr bwMode="auto">
          <a:xfrm>
            <a:off x="3276600" y="4953000"/>
            <a:ext cx="556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Intellidrive</a:t>
            </a:r>
            <a:r>
              <a:rPr lang="en-US" b="1" baseline="30000"/>
              <a:t>SM</a:t>
            </a:r>
            <a:r>
              <a:rPr lang="en-US" b="1"/>
              <a:t>-enabled Weather </a:t>
            </a:r>
          </a:p>
        </p:txBody>
      </p:sp>
      <p:pic>
        <p:nvPicPr>
          <p:cNvPr id="20493" name="Picture 18" descr="vdt.tif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52800" y="5410200"/>
            <a:ext cx="2157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More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laps_outpu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29" y="1373760"/>
            <a:ext cx="2559548" cy="2114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3361" y="1373760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Numerical Weather Modeling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More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laps_outpu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29" y="1373760"/>
            <a:ext cx="2559548" cy="2114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3361" y="1373760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Numerical Weather Modeling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88428" y="2424001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Traffic Modeling and Alerting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624" y="2424001"/>
            <a:ext cx="2835395" cy="18950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More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laps_outpu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29" y="1373760"/>
            <a:ext cx="2559548" cy="2114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3361" y="1373760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Numerical Weather Modeling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88428" y="2424001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Traffic Modeling and Alerting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624" y="2424001"/>
            <a:ext cx="2835395" cy="1895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798" y="3487957"/>
            <a:ext cx="2032630" cy="21720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0828" y="3602880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Weather Modeling – complex terrain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More APPLICATIONS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laps_outpu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29" y="1373760"/>
            <a:ext cx="2559548" cy="2114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3361" y="1373760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Numerical Weather Modeling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88428" y="2424001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Traffic Modeling and Alerting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624" y="2424001"/>
            <a:ext cx="2835395" cy="1895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798" y="3487957"/>
            <a:ext cx="2032630" cy="21720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0828" y="3602880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Weather Modeling – complex terrain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624" y="5111199"/>
            <a:ext cx="3310467" cy="15393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1762" y="5111199"/>
            <a:ext cx="45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surface transportation users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pic>
        <p:nvPicPr>
          <p:cNvPr id="6" name="Picture 23" descr="vdt_communication_path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475" y="1981200"/>
            <a:ext cx="83407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859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Weather Observations from Connected Vehicles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859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Weather Observations from Connected Vehicles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vde_car_bw_4_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36" y="1287821"/>
            <a:ext cx="8043863" cy="529554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Vehicle Data Translator (VDT) – Version 3.0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267" y="1456267"/>
            <a:ext cx="436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0090"/>
                </a:solidFill>
              </a:rPr>
              <a:t>Objectives</a:t>
            </a:r>
            <a:endParaRPr lang="en-US" sz="2800" b="1" u="sng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728" y="2116667"/>
            <a:ext cx="82380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90"/>
              </a:buClr>
            </a:pPr>
            <a:endParaRPr lang="en-US" sz="2400" dirty="0" smtClean="0">
              <a:solidFill>
                <a:srgbClr val="000090"/>
              </a:solidFill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 Better Characterization of current weather and road-weather conditions</a:t>
            </a:r>
          </a:p>
          <a:p>
            <a:pPr>
              <a:buClr>
                <a:srgbClr val="000090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>
              <a:buClr>
                <a:srgbClr val="000090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 Accurate Quality Checking and/or Quality Control of vehicle data</a:t>
            </a:r>
          </a:p>
          <a:p>
            <a:pPr>
              <a:buClr>
                <a:srgbClr val="000090"/>
              </a:buClr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 marL="228600" indent="-228600">
              <a:buClr>
                <a:srgbClr val="000090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Development of inferred road segment specific weather and road-weather information for end-user applications  </a:t>
            </a:r>
            <a:endParaRPr lang="en-US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Vehicle Data Translator (VDT) – Version 3.0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1262390"/>
            <a:ext cx="8305800" cy="5290810"/>
            <a:chOff x="76200" y="1262390"/>
            <a:chExt cx="8305800" cy="5290810"/>
          </a:xfrm>
        </p:grpSpPr>
        <p:sp>
          <p:nvSpPr>
            <p:cNvPr id="10" name="Rectangle 9"/>
            <p:cNvSpPr/>
            <p:nvPr/>
          </p:nvSpPr>
          <p:spPr>
            <a:xfrm>
              <a:off x="5816380" y="1800144"/>
              <a:ext cx="1403458" cy="2970797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16906" y="1800144"/>
              <a:ext cx="2740926" cy="2970797"/>
            </a:xfrm>
            <a:prstGeom prst="rect">
              <a:avLst/>
            </a:prstGeom>
            <a:solidFill>
              <a:srgbClr val="008000">
                <a:alpha val="25000"/>
              </a:srgbClr>
            </a:solidFill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88634" y="1800144"/>
              <a:ext cx="1221068" cy="2970797"/>
            </a:xfrm>
            <a:prstGeom prst="rect">
              <a:avLst/>
            </a:prstGeom>
            <a:solidFill>
              <a:srgbClr val="FF6600">
                <a:alpha val="25000"/>
              </a:srgbClr>
            </a:solidFill>
            <a:ln w="25400" cap="flat" cmpd="sng" algn="ctr">
              <a:solidFill>
                <a:srgbClr val="000000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57370" y="2255758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Mobile data</a:t>
              </a:r>
              <a:r>
                <a:rPr lang="en-US" sz="1500" b="1" kern="800" dirty="0" smtClean="0">
                  <a:solidFill>
                    <a:schemeClr val="tx1"/>
                  </a:solidFill>
                </a:rPr>
                <a:t> </a:t>
              </a:r>
              <a:r>
                <a:rPr lang="en-US" sz="1500" b="1" kern="800" dirty="0" err="1" smtClean="0">
                  <a:solidFill>
                    <a:schemeClr val="tx1"/>
                  </a:solidFill>
                </a:rPr>
                <a:t>ingesters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14" name="Parallelogram 13"/>
            <p:cNvSpPr/>
            <p:nvPr/>
          </p:nvSpPr>
          <p:spPr>
            <a:xfrm>
              <a:off x="381000" y="5092549"/>
              <a:ext cx="1752600" cy="470051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/>
                <a:t>Parsed mobile </a:t>
              </a:r>
              <a:r>
                <a:rPr lang="en-US" sz="1500" b="1" kern="800" dirty="0" smtClean="0"/>
                <a:t>data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57370" y="3616431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17" name="Straight Arrow Connector 16"/>
            <p:cNvCxnSpPr>
              <a:stCxn id="13" idx="2"/>
              <a:endCxn id="15" idx="0"/>
            </p:cNvCxnSpPr>
            <p:nvPr/>
          </p:nvCxnSpPr>
          <p:spPr>
            <a:xfrm rot="5400000">
              <a:off x="1550852" y="3393294"/>
              <a:ext cx="44627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2"/>
              <a:endCxn id="14" idx="1"/>
            </p:cNvCxnSpPr>
            <p:nvPr/>
          </p:nvCxnSpPr>
          <p:spPr>
            <a:xfrm rot="5400000">
              <a:off x="1264163" y="4582724"/>
              <a:ext cx="561718" cy="4579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2779782" y="3618019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err="1">
                  <a:solidFill>
                    <a:schemeClr val="tx1"/>
                  </a:solidFill>
                </a:rPr>
                <a:t>QCh</a:t>
              </a:r>
              <a:r>
                <a:rPr lang="en-US" sz="1500" b="1" kern="800" dirty="0">
                  <a:solidFill>
                    <a:schemeClr val="tx1"/>
                  </a:solidFill>
                </a:rPr>
                <a:t> Module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05500" y="2256022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Statistics module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79782" y="2256551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smtClean="0">
                  <a:solidFill>
                    <a:schemeClr val="tx1"/>
                  </a:solidFill>
                </a:rPr>
                <a:t>Ancillary data </a:t>
              </a:r>
              <a:r>
                <a:rPr lang="en-US" sz="1500" b="1" kern="800" dirty="0" err="1" smtClean="0">
                  <a:solidFill>
                    <a:schemeClr val="tx1"/>
                  </a:solidFill>
                </a:rPr>
                <a:t>ingesters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22" name="Parallelogram 21"/>
            <p:cNvSpPr/>
            <p:nvPr/>
          </p:nvSpPr>
          <p:spPr>
            <a:xfrm>
              <a:off x="2362200" y="5093343"/>
              <a:ext cx="3048000" cy="469257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err="1" smtClean="0"/>
                <a:t>Qched</a:t>
              </a:r>
              <a:r>
                <a:rPr lang="en-US" sz="1500" b="1" kern="800" dirty="0" smtClean="0"/>
                <a:t> data, Basic road segment data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05500" y="3617225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24" name="Elbow Connector 23"/>
            <p:cNvCxnSpPr>
              <a:stCxn id="15" idx="3"/>
              <a:endCxn id="19" idx="1"/>
            </p:cNvCxnSpPr>
            <p:nvPr/>
          </p:nvCxnSpPr>
          <p:spPr>
            <a:xfrm>
              <a:off x="2290606" y="4073631"/>
              <a:ext cx="489176" cy="158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0" idx="2"/>
              <a:endCxn id="23" idx="0"/>
            </p:cNvCxnSpPr>
            <p:nvPr/>
          </p:nvCxnSpPr>
          <p:spPr>
            <a:xfrm rot="5400000">
              <a:off x="4598717" y="3393823"/>
              <a:ext cx="44680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3" idx="2"/>
              <a:endCxn id="22" idx="1"/>
            </p:cNvCxnSpPr>
            <p:nvPr/>
          </p:nvCxnSpPr>
          <p:spPr>
            <a:xfrm rot="5400000">
              <a:off x="4102629" y="4373854"/>
              <a:ext cx="561718" cy="8772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1" idx="2"/>
              <a:endCxn id="19" idx="0"/>
            </p:cNvCxnSpPr>
            <p:nvPr/>
          </p:nvCxnSpPr>
          <p:spPr>
            <a:xfrm rot="5400000">
              <a:off x="3072866" y="3394485"/>
              <a:ext cx="4470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5946992" y="2256286"/>
              <a:ext cx="1139607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smtClean="0">
                  <a:solidFill>
                    <a:schemeClr val="tx1"/>
                  </a:solidFill>
                </a:rPr>
                <a:t>Inference Module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29" name="Parallelogram 28"/>
            <p:cNvSpPr/>
            <p:nvPr/>
          </p:nvSpPr>
          <p:spPr>
            <a:xfrm>
              <a:off x="5486400" y="5092549"/>
              <a:ext cx="2895600" cy="470051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800" dirty="0" smtClean="0"/>
            </a:p>
            <a:p>
              <a:pPr algn="ctr"/>
              <a:r>
                <a:rPr lang="en-US" sz="1600" b="1" kern="800" dirty="0" smtClean="0"/>
                <a:t>Advanced road segment data</a:t>
              </a:r>
            </a:p>
            <a:p>
              <a:pPr algn="ctr"/>
              <a:endParaRPr lang="en-US" sz="1600" b="1" kern="800" dirty="0" smtClean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46993" y="3616431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31" name="Elbow Connector 30"/>
            <p:cNvCxnSpPr>
              <a:stCxn id="23" idx="3"/>
              <a:endCxn id="28" idx="1"/>
            </p:cNvCxnSpPr>
            <p:nvPr/>
          </p:nvCxnSpPr>
          <p:spPr>
            <a:xfrm flipV="1">
              <a:off x="5338736" y="2713486"/>
              <a:ext cx="608256" cy="136093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30" idx="2"/>
              <a:endCxn id="29" idx="1"/>
            </p:cNvCxnSpPr>
            <p:nvPr/>
          </p:nvCxnSpPr>
          <p:spPr>
            <a:xfrm rot="16200000" flipH="1">
              <a:off x="6447424" y="4547017"/>
              <a:ext cx="561718" cy="529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8" idx="2"/>
              <a:endCxn id="30" idx="0"/>
            </p:cNvCxnSpPr>
            <p:nvPr/>
          </p:nvCxnSpPr>
          <p:spPr>
            <a:xfrm rot="5400000">
              <a:off x="6267332" y="3366966"/>
              <a:ext cx="445745" cy="531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7239000" y="5638800"/>
              <a:ext cx="914400" cy="914400"/>
            </a:xfrm>
            <a:prstGeom prst="ellipse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Apps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Elbow Connector 34"/>
            <p:cNvCxnSpPr>
              <a:stCxn id="19" idx="3"/>
              <a:endCxn id="20" idx="1"/>
            </p:cNvCxnSpPr>
            <p:nvPr/>
          </p:nvCxnSpPr>
          <p:spPr>
            <a:xfrm flipV="1">
              <a:off x="3813018" y="2713222"/>
              <a:ext cx="492482" cy="136199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19"/>
            <p:cNvCxnSpPr>
              <a:stCxn id="14" idx="4"/>
            </p:cNvCxnSpPr>
            <p:nvPr/>
          </p:nvCxnSpPr>
          <p:spPr>
            <a:xfrm rot="16200000" flipH="1">
              <a:off x="4019550" y="2800350"/>
              <a:ext cx="457200" cy="598170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19"/>
            <p:cNvCxnSpPr>
              <a:stCxn id="22" idx="4"/>
            </p:cNvCxnSpPr>
            <p:nvPr/>
          </p:nvCxnSpPr>
          <p:spPr>
            <a:xfrm rot="16200000" flipH="1">
              <a:off x="5334000" y="4114800"/>
              <a:ext cx="457200" cy="3352800"/>
            </a:xfrm>
            <a:prstGeom prst="bentConnector2">
              <a:avLst/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19"/>
            <p:cNvCxnSpPr>
              <a:stCxn id="29" idx="4"/>
            </p:cNvCxnSpPr>
            <p:nvPr/>
          </p:nvCxnSpPr>
          <p:spPr>
            <a:xfrm rot="16200000" flipH="1">
              <a:off x="6769209" y="5727591"/>
              <a:ext cx="457200" cy="127218"/>
            </a:xfrm>
            <a:prstGeom prst="bentConnector3">
              <a:avLst>
                <a:gd name="adj1" fmla="val 50000"/>
              </a:avLst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5"/>
            <p:cNvSpPr txBox="1"/>
            <p:nvPr/>
          </p:nvSpPr>
          <p:spPr>
            <a:xfrm>
              <a:off x="1397515" y="1800144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</a:t>
              </a:r>
              <a:endParaRPr lang="en-US" i="1" dirty="0"/>
            </a:p>
          </p:txBody>
        </p:sp>
        <p:sp>
          <p:nvSpPr>
            <p:cNvPr id="40" name="TextBox 66"/>
            <p:cNvSpPr txBox="1"/>
            <p:nvPr/>
          </p:nvSpPr>
          <p:spPr>
            <a:xfrm>
              <a:off x="4361791" y="1803956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II</a:t>
              </a:r>
              <a:endParaRPr lang="en-US" i="1" dirty="0"/>
            </a:p>
          </p:txBody>
        </p:sp>
        <p:sp>
          <p:nvSpPr>
            <p:cNvPr id="41" name="TextBox 67"/>
            <p:cNvSpPr txBox="1"/>
            <p:nvPr/>
          </p:nvSpPr>
          <p:spPr>
            <a:xfrm>
              <a:off x="6068680" y="180086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III</a:t>
              </a:r>
              <a:endParaRPr lang="en-US" i="1" dirty="0"/>
            </a:p>
          </p:txBody>
        </p:sp>
        <p:pic>
          <p:nvPicPr>
            <p:cNvPr id="42" name="Picture 41" descr="Ja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04828" y="2213818"/>
              <a:ext cx="632747" cy="19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tangle 42"/>
            <p:cNvSpPr/>
            <p:nvPr/>
          </p:nvSpPr>
          <p:spPr>
            <a:xfrm>
              <a:off x="1110118" y="1713381"/>
              <a:ext cx="6192192" cy="3140025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 descr="iStock_000001285117Medium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" y="2768251"/>
              <a:ext cx="607628" cy="403596"/>
            </a:xfrm>
            <a:prstGeom prst="rect">
              <a:avLst/>
            </a:prstGeom>
          </p:spPr>
        </p:pic>
        <p:sp>
          <p:nvSpPr>
            <p:cNvPr id="45" name="TextBox 45"/>
            <p:cNvSpPr txBox="1"/>
            <p:nvPr/>
          </p:nvSpPr>
          <p:spPr>
            <a:xfrm>
              <a:off x="5158058" y="1388101"/>
              <a:ext cx="9119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VDT 3.0</a:t>
              </a:r>
              <a:endParaRPr lang="en-US" dirty="0"/>
            </a:p>
          </p:txBody>
        </p:sp>
        <p:cxnSp>
          <p:nvCxnSpPr>
            <p:cNvPr id="46" name="Curved Connector 45"/>
            <p:cNvCxnSpPr/>
            <p:nvPr/>
          </p:nvCxnSpPr>
          <p:spPr>
            <a:xfrm rot="16200000" flipH="1">
              <a:off x="2863731" y="1784469"/>
              <a:ext cx="786379" cy="26544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>
              <a:stCxn id="42" idx="3"/>
              <a:endCxn id="13" idx="1"/>
            </p:cNvCxnSpPr>
            <p:nvPr/>
          </p:nvCxnSpPr>
          <p:spPr>
            <a:xfrm>
              <a:off x="737575" y="2310002"/>
              <a:ext cx="519795" cy="40295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44" idx="3"/>
              <a:endCxn id="13" idx="1"/>
            </p:cNvCxnSpPr>
            <p:nvPr/>
          </p:nvCxnSpPr>
          <p:spPr>
            <a:xfrm flipV="1">
              <a:off x="683828" y="2712958"/>
              <a:ext cx="573542" cy="25709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3"/>
            <p:cNvSpPr txBox="1"/>
            <p:nvPr/>
          </p:nvSpPr>
          <p:spPr>
            <a:xfrm>
              <a:off x="304800" y="1262390"/>
              <a:ext cx="3429000" cy="307777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smtClean="0"/>
                <a:t>Ancillary: Radar, Satellite, RWIS, Etc.</a:t>
              </a:r>
              <a:endParaRPr lang="en-US" sz="1400" b="1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Vehicle Data Translator (VDT) – Version 3.0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" y="1262390"/>
            <a:ext cx="8305800" cy="5290810"/>
            <a:chOff x="76200" y="1262390"/>
            <a:chExt cx="8305800" cy="5290810"/>
          </a:xfrm>
          <a:effectLst/>
        </p:grpSpPr>
        <p:sp>
          <p:nvSpPr>
            <p:cNvPr id="5" name="Rectangle 4"/>
            <p:cNvSpPr/>
            <p:nvPr/>
          </p:nvSpPr>
          <p:spPr>
            <a:xfrm>
              <a:off x="5816380" y="1800144"/>
              <a:ext cx="1403458" cy="2970797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16906" y="1800144"/>
              <a:ext cx="2740926" cy="2970797"/>
            </a:xfrm>
            <a:prstGeom prst="rect">
              <a:avLst/>
            </a:prstGeom>
            <a:solidFill>
              <a:srgbClr val="008000">
                <a:alpha val="25000"/>
              </a:srgbClr>
            </a:solidFill>
            <a:ln w="254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88634" y="1800144"/>
              <a:ext cx="1221068" cy="2970797"/>
            </a:xfrm>
            <a:prstGeom prst="rect">
              <a:avLst/>
            </a:prstGeom>
            <a:solidFill>
              <a:srgbClr val="FF6600">
                <a:alpha val="25000"/>
              </a:srgbClr>
            </a:solidFill>
            <a:ln w="25400" cap="flat" cmpd="sng" algn="ctr">
              <a:solidFill>
                <a:srgbClr val="000000"/>
              </a:solidFill>
              <a:prstDash val="dot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57370" y="2255758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Mobile data</a:t>
              </a:r>
              <a:r>
                <a:rPr lang="en-US" sz="1500" b="1" kern="800" dirty="0" smtClean="0">
                  <a:solidFill>
                    <a:schemeClr val="tx1"/>
                  </a:solidFill>
                </a:rPr>
                <a:t> </a:t>
              </a:r>
              <a:r>
                <a:rPr lang="en-US" sz="1500" b="1" kern="800" dirty="0" err="1" smtClean="0">
                  <a:solidFill>
                    <a:schemeClr val="tx1"/>
                  </a:solidFill>
                </a:rPr>
                <a:t>ingesters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81000" y="5092549"/>
              <a:ext cx="1752600" cy="470051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/>
                <a:t>Parsed mobile </a:t>
              </a:r>
              <a:r>
                <a:rPr lang="en-US" sz="1500" b="1" kern="800" dirty="0" smtClean="0"/>
                <a:t>data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57370" y="3616431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12" name="Straight Arrow Connector 11"/>
            <p:cNvCxnSpPr>
              <a:stCxn id="9" idx="2"/>
              <a:endCxn id="11" idx="0"/>
            </p:cNvCxnSpPr>
            <p:nvPr/>
          </p:nvCxnSpPr>
          <p:spPr>
            <a:xfrm rot="5400000">
              <a:off x="1550852" y="3393294"/>
              <a:ext cx="44627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1" idx="2"/>
              <a:endCxn id="10" idx="1"/>
            </p:cNvCxnSpPr>
            <p:nvPr/>
          </p:nvCxnSpPr>
          <p:spPr>
            <a:xfrm rot="5400000">
              <a:off x="1264163" y="4582724"/>
              <a:ext cx="561718" cy="4579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779782" y="3618019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err="1">
                  <a:solidFill>
                    <a:schemeClr val="tx1"/>
                  </a:solidFill>
                </a:rPr>
                <a:t>QCh</a:t>
              </a:r>
              <a:r>
                <a:rPr lang="en-US" sz="1500" b="1" kern="800" dirty="0">
                  <a:solidFill>
                    <a:schemeClr val="tx1"/>
                  </a:solidFill>
                </a:rPr>
                <a:t> Module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05500" y="2256022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Statistics module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79782" y="2256551"/>
              <a:ext cx="1033236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smtClean="0">
                  <a:solidFill>
                    <a:schemeClr val="tx1"/>
                  </a:solidFill>
                </a:rPr>
                <a:t>Ancillary data </a:t>
              </a:r>
              <a:r>
                <a:rPr lang="en-US" sz="1500" b="1" kern="800" dirty="0" err="1" smtClean="0">
                  <a:solidFill>
                    <a:schemeClr val="tx1"/>
                  </a:solidFill>
                </a:rPr>
                <a:t>ingesters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>
              <a:off x="2362200" y="5093343"/>
              <a:ext cx="3048000" cy="469257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err="1" smtClean="0"/>
                <a:t>Qched</a:t>
              </a:r>
              <a:r>
                <a:rPr lang="en-US" sz="1500" b="1" kern="800" dirty="0" smtClean="0"/>
                <a:t> data, Basic road segment data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05500" y="3617225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20" name="Elbow Connector 19"/>
            <p:cNvCxnSpPr>
              <a:stCxn id="11" idx="3"/>
              <a:endCxn id="14" idx="1"/>
            </p:cNvCxnSpPr>
            <p:nvPr/>
          </p:nvCxnSpPr>
          <p:spPr>
            <a:xfrm>
              <a:off x="2290606" y="4073631"/>
              <a:ext cx="489176" cy="158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2"/>
              <a:endCxn id="19" idx="0"/>
            </p:cNvCxnSpPr>
            <p:nvPr/>
          </p:nvCxnSpPr>
          <p:spPr>
            <a:xfrm rot="5400000">
              <a:off x="4598717" y="3393823"/>
              <a:ext cx="44680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9" idx="2"/>
              <a:endCxn id="18" idx="1"/>
            </p:cNvCxnSpPr>
            <p:nvPr/>
          </p:nvCxnSpPr>
          <p:spPr>
            <a:xfrm rot="5400000">
              <a:off x="4102629" y="4373854"/>
              <a:ext cx="561718" cy="8772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7" idx="2"/>
              <a:endCxn id="14" idx="0"/>
            </p:cNvCxnSpPr>
            <p:nvPr/>
          </p:nvCxnSpPr>
          <p:spPr>
            <a:xfrm rot="5400000">
              <a:off x="3072866" y="3394485"/>
              <a:ext cx="44706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946992" y="2256286"/>
              <a:ext cx="1139607" cy="914400"/>
            </a:xfrm>
            <a:prstGeom prst="rect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 smtClean="0">
                  <a:solidFill>
                    <a:schemeClr val="tx1"/>
                  </a:solidFill>
                </a:rPr>
                <a:t>Inference Module</a:t>
              </a:r>
              <a:endParaRPr lang="en-US" sz="1500" b="1" kern="800" dirty="0">
                <a:solidFill>
                  <a:schemeClr val="tx1"/>
                </a:solidFill>
              </a:endParaRPr>
            </a:p>
          </p:txBody>
        </p:sp>
        <p:sp>
          <p:nvSpPr>
            <p:cNvPr id="25" name="Parallelogram 24"/>
            <p:cNvSpPr/>
            <p:nvPr/>
          </p:nvSpPr>
          <p:spPr>
            <a:xfrm>
              <a:off x="5486400" y="5092549"/>
              <a:ext cx="2895600" cy="470051"/>
            </a:xfrm>
            <a:prstGeom prst="parallelogram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800" dirty="0" smtClean="0"/>
            </a:p>
            <a:p>
              <a:pPr algn="ctr"/>
              <a:r>
                <a:rPr lang="en-US" sz="1600" b="1" kern="800" dirty="0" smtClean="0"/>
                <a:t>Advanced road segment data</a:t>
              </a:r>
            </a:p>
            <a:p>
              <a:pPr algn="ctr"/>
              <a:endParaRPr lang="en-US" sz="1600" b="1" kern="800" dirty="0" smtClean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46993" y="3616431"/>
              <a:ext cx="1033236" cy="914400"/>
            </a:xfrm>
            <a:prstGeom prst="rect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kern="800" dirty="0">
                  <a:solidFill>
                    <a:schemeClr val="tx1"/>
                  </a:solidFill>
                </a:rPr>
                <a:t>Output data handler</a:t>
              </a:r>
            </a:p>
          </p:txBody>
        </p:sp>
        <p:cxnSp>
          <p:nvCxnSpPr>
            <p:cNvPr id="27" name="Elbow Connector 26"/>
            <p:cNvCxnSpPr>
              <a:stCxn id="19" idx="3"/>
              <a:endCxn id="24" idx="1"/>
            </p:cNvCxnSpPr>
            <p:nvPr/>
          </p:nvCxnSpPr>
          <p:spPr>
            <a:xfrm flipV="1">
              <a:off x="5338736" y="2713486"/>
              <a:ext cx="608256" cy="136093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6" idx="2"/>
              <a:endCxn id="25" idx="1"/>
            </p:cNvCxnSpPr>
            <p:nvPr/>
          </p:nvCxnSpPr>
          <p:spPr>
            <a:xfrm rot="16200000" flipH="1">
              <a:off x="6447424" y="4547017"/>
              <a:ext cx="561718" cy="529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4" idx="2"/>
              <a:endCxn id="26" idx="0"/>
            </p:cNvCxnSpPr>
            <p:nvPr/>
          </p:nvCxnSpPr>
          <p:spPr>
            <a:xfrm rot="5400000">
              <a:off x="6267332" y="3366966"/>
              <a:ext cx="445745" cy="531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7239000" y="5638800"/>
              <a:ext cx="914400" cy="914400"/>
            </a:xfrm>
            <a:prstGeom prst="ellipse">
              <a:avLst/>
            </a:prstGeom>
            <a:no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Apps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Elbow Connector 30"/>
            <p:cNvCxnSpPr>
              <a:stCxn id="14" idx="3"/>
              <a:endCxn id="15" idx="1"/>
            </p:cNvCxnSpPr>
            <p:nvPr/>
          </p:nvCxnSpPr>
          <p:spPr>
            <a:xfrm flipV="1">
              <a:off x="3813018" y="2713222"/>
              <a:ext cx="492482" cy="136199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19"/>
            <p:cNvCxnSpPr>
              <a:stCxn id="10" idx="4"/>
            </p:cNvCxnSpPr>
            <p:nvPr/>
          </p:nvCxnSpPr>
          <p:spPr>
            <a:xfrm rot="16200000" flipH="1">
              <a:off x="4019550" y="2800350"/>
              <a:ext cx="457200" cy="598170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19"/>
            <p:cNvCxnSpPr>
              <a:stCxn id="18" idx="4"/>
            </p:cNvCxnSpPr>
            <p:nvPr/>
          </p:nvCxnSpPr>
          <p:spPr>
            <a:xfrm rot="16200000" flipH="1">
              <a:off x="5334000" y="4114800"/>
              <a:ext cx="457200" cy="3352800"/>
            </a:xfrm>
            <a:prstGeom prst="bentConnector2">
              <a:avLst/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19"/>
            <p:cNvCxnSpPr>
              <a:stCxn id="25" idx="4"/>
            </p:cNvCxnSpPr>
            <p:nvPr/>
          </p:nvCxnSpPr>
          <p:spPr>
            <a:xfrm rot="16200000" flipH="1">
              <a:off x="6769209" y="5727591"/>
              <a:ext cx="457200" cy="127218"/>
            </a:xfrm>
            <a:prstGeom prst="bentConnector3">
              <a:avLst>
                <a:gd name="adj1" fmla="val 50000"/>
              </a:avLst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65"/>
            <p:cNvSpPr txBox="1"/>
            <p:nvPr/>
          </p:nvSpPr>
          <p:spPr>
            <a:xfrm>
              <a:off x="1397515" y="1800144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</a:t>
              </a:r>
              <a:endParaRPr lang="en-US" i="1" dirty="0"/>
            </a:p>
          </p:txBody>
        </p:sp>
        <p:sp>
          <p:nvSpPr>
            <p:cNvPr id="36" name="TextBox 66"/>
            <p:cNvSpPr txBox="1"/>
            <p:nvPr/>
          </p:nvSpPr>
          <p:spPr>
            <a:xfrm>
              <a:off x="4361791" y="1803956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II</a:t>
              </a:r>
              <a:endParaRPr lang="en-US" i="1" dirty="0"/>
            </a:p>
          </p:txBody>
        </p:sp>
        <p:sp>
          <p:nvSpPr>
            <p:cNvPr id="37" name="TextBox 67"/>
            <p:cNvSpPr txBox="1"/>
            <p:nvPr/>
          </p:nvSpPr>
          <p:spPr>
            <a:xfrm>
              <a:off x="6068680" y="180086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i="1" dirty="0" smtClean="0"/>
                <a:t>Stage III</a:t>
              </a:r>
              <a:endParaRPr lang="en-US" i="1" dirty="0"/>
            </a:p>
          </p:txBody>
        </p:sp>
        <p:pic>
          <p:nvPicPr>
            <p:cNvPr id="38" name="Picture 37" descr="Ja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04828" y="2213818"/>
              <a:ext cx="632747" cy="19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1110118" y="1713381"/>
              <a:ext cx="6192192" cy="3140025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kern="800" dirty="0">
                <a:solidFill>
                  <a:schemeClr val="tx1"/>
                </a:solidFill>
              </a:endParaRPr>
            </a:p>
          </p:txBody>
        </p:sp>
        <p:pic>
          <p:nvPicPr>
            <p:cNvPr id="40" name="Picture 39" descr="iStock_000001285117Medium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" y="2768251"/>
              <a:ext cx="607628" cy="403596"/>
            </a:xfrm>
            <a:prstGeom prst="rect">
              <a:avLst/>
            </a:prstGeom>
          </p:spPr>
        </p:pic>
        <p:sp>
          <p:nvSpPr>
            <p:cNvPr id="41" name="TextBox 45"/>
            <p:cNvSpPr txBox="1"/>
            <p:nvPr/>
          </p:nvSpPr>
          <p:spPr>
            <a:xfrm>
              <a:off x="5158058" y="1388101"/>
              <a:ext cx="9119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VDT 3.0</a:t>
              </a:r>
              <a:endParaRPr lang="en-US" dirty="0"/>
            </a:p>
          </p:txBody>
        </p:sp>
        <p:cxnSp>
          <p:nvCxnSpPr>
            <p:cNvPr id="42" name="Curved Connector 41"/>
            <p:cNvCxnSpPr/>
            <p:nvPr/>
          </p:nvCxnSpPr>
          <p:spPr>
            <a:xfrm rot="16200000" flipH="1">
              <a:off x="2863731" y="1784469"/>
              <a:ext cx="786379" cy="26544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38" idx="3"/>
              <a:endCxn id="9" idx="1"/>
            </p:cNvCxnSpPr>
            <p:nvPr/>
          </p:nvCxnSpPr>
          <p:spPr>
            <a:xfrm>
              <a:off x="737575" y="2310002"/>
              <a:ext cx="519795" cy="40295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40" idx="3"/>
              <a:endCxn id="9" idx="1"/>
            </p:cNvCxnSpPr>
            <p:nvPr/>
          </p:nvCxnSpPr>
          <p:spPr>
            <a:xfrm flipV="1">
              <a:off x="683828" y="2712958"/>
              <a:ext cx="573542" cy="25709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3"/>
            <p:cNvSpPr txBox="1"/>
            <p:nvPr/>
          </p:nvSpPr>
          <p:spPr>
            <a:xfrm>
              <a:off x="304800" y="1262390"/>
              <a:ext cx="3429000" cy="307777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smtClean="0"/>
                <a:t>Ancillary: Radar, Satellite, RWIS, Etc.</a:t>
              </a:r>
              <a:endParaRPr lang="en-US" sz="1400" b="1" dirty="0"/>
            </a:p>
          </p:txBody>
        </p:sp>
      </p:grpSp>
      <p:sp>
        <p:nvSpPr>
          <p:cNvPr id="46" name="Oval 45"/>
          <p:cNvSpPr/>
          <p:nvPr/>
        </p:nvSpPr>
        <p:spPr bwMode="auto">
          <a:xfrm>
            <a:off x="737575" y="1524000"/>
            <a:ext cx="2042208" cy="3569344"/>
          </a:xfrm>
          <a:prstGeom prst="ellipse">
            <a:avLst/>
          </a:prstGeom>
          <a:noFill/>
          <a:ln w="698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2" y="6418384"/>
            <a:ext cx="1187478" cy="38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204" y="397935"/>
            <a:ext cx="73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Vehicle Data Translator (VDT) – Version 3.0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8634" y="1800144"/>
            <a:ext cx="1221068" cy="2970797"/>
          </a:xfrm>
          <a:prstGeom prst="rect">
            <a:avLst/>
          </a:prstGeom>
          <a:solidFill>
            <a:srgbClr val="FF6600">
              <a:alpha val="25000"/>
            </a:srgbClr>
          </a:solidFill>
          <a:ln w="25400" cap="flat" cmpd="sng" algn="ctr">
            <a:solidFill>
              <a:srgbClr val="000000"/>
            </a:solidFill>
            <a:prstDash val="dot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kern="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7370" y="2255758"/>
            <a:ext cx="1033236" cy="914400"/>
          </a:xfrm>
          <a:prstGeom prst="rect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>
                <a:solidFill>
                  <a:schemeClr val="tx1"/>
                </a:solidFill>
              </a:rPr>
              <a:t>Mobile data</a:t>
            </a:r>
            <a:r>
              <a:rPr lang="en-US" sz="1500" b="1" kern="800" dirty="0" smtClean="0">
                <a:solidFill>
                  <a:schemeClr val="tx1"/>
                </a:solidFill>
              </a:rPr>
              <a:t> </a:t>
            </a:r>
            <a:r>
              <a:rPr lang="en-US" sz="1500" b="1" kern="800" dirty="0" err="1" smtClean="0">
                <a:solidFill>
                  <a:schemeClr val="tx1"/>
                </a:solidFill>
              </a:rPr>
              <a:t>ingesters</a:t>
            </a:r>
            <a:endParaRPr lang="en-US" sz="1500" b="1" kern="800" dirty="0">
              <a:solidFill>
                <a:schemeClr val="tx1"/>
              </a:solidFill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381000" y="5092549"/>
            <a:ext cx="1752600" cy="470051"/>
          </a:xfrm>
          <a:prstGeom prst="parallelogram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/>
              <a:t>Parsed mobile </a:t>
            </a:r>
            <a:r>
              <a:rPr lang="en-US" sz="1500" b="1" kern="800" dirty="0" smtClean="0"/>
              <a:t>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1257370" y="3616431"/>
            <a:ext cx="1033236" cy="914400"/>
          </a:xfrm>
          <a:prstGeom prst="rect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kern="800" dirty="0">
                <a:solidFill>
                  <a:schemeClr val="tx1"/>
                </a:solidFill>
              </a:rPr>
              <a:t>Output data handler</a:t>
            </a:r>
          </a:p>
        </p:txBody>
      </p:sp>
      <p:cxnSp>
        <p:nvCxnSpPr>
          <p:cNvPr id="10" name="Straight Arrow Connector 9"/>
          <p:cNvCxnSpPr>
            <a:stCxn id="6" idx="2"/>
            <a:endCxn id="9" idx="0"/>
          </p:cNvCxnSpPr>
          <p:nvPr/>
        </p:nvCxnSpPr>
        <p:spPr>
          <a:xfrm rot="5400000">
            <a:off x="1550852" y="3393294"/>
            <a:ext cx="44627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2"/>
            <a:endCxn id="8" idx="1"/>
          </p:cNvCxnSpPr>
          <p:nvPr/>
        </p:nvCxnSpPr>
        <p:spPr>
          <a:xfrm rot="5400000">
            <a:off x="1264163" y="4582724"/>
            <a:ext cx="561718" cy="457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9" idx="3"/>
          </p:cNvCxnSpPr>
          <p:nvPr/>
        </p:nvCxnSpPr>
        <p:spPr>
          <a:xfrm>
            <a:off x="2290606" y="4073631"/>
            <a:ext cx="489176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239000" y="5638800"/>
            <a:ext cx="914400" cy="914400"/>
          </a:xfrm>
          <a:prstGeom prst="ellipse">
            <a:avLst/>
          </a:prstGeom>
          <a:noFill/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Apps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14" name="Elbow Connector 19"/>
          <p:cNvCxnSpPr>
            <a:stCxn id="8" idx="4"/>
          </p:cNvCxnSpPr>
          <p:nvPr/>
        </p:nvCxnSpPr>
        <p:spPr>
          <a:xfrm rot="16200000" flipH="1">
            <a:off x="4019550" y="2800350"/>
            <a:ext cx="457200" cy="59817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65"/>
          <p:cNvSpPr txBox="1"/>
          <p:nvPr/>
        </p:nvSpPr>
        <p:spPr>
          <a:xfrm>
            <a:off x="1397515" y="180014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Stage I</a:t>
            </a:r>
            <a:endParaRPr lang="en-US" i="1" dirty="0"/>
          </a:p>
        </p:txBody>
      </p:sp>
      <p:pic>
        <p:nvPicPr>
          <p:cNvPr id="17" name="Picture 16" descr="Ja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4828" y="2213818"/>
            <a:ext cx="632747" cy="19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iStock_000001285117Mediu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" y="2768251"/>
            <a:ext cx="607628" cy="403596"/>
          </a:xfrm>
          <a:prstGeom prst="rect">
            <a:avLst/>
          </a:prstGeom>
        </p:spPr>
      </p:pic>
      <p:cxnSp>
        <p:nvCxnSpPr>
          <p:cNvPr id="19" name="Curved Connector 18"/>
          <p:cNvCxnSpPr>
            <a:stCxn id="17" idx="3"/>
            <a:endCxn id="6" idx="1"/>
          </p:cNvCxnSpPr>
          <p:nvPr/>
        </p:nvCxnSpPr>
        <p:spPr>
          <a:xfrm>
            <a:off x="737575" y="2310002"/>
            <a:ext cx="519795" cy="402956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8" idx="3"/>
            <a:endCxn id="6" idx="1"/>
          </p:cNvCxnSpPr>
          <p:nvPr/>
        </p:nvCxnSpPr>
        <p:spPr>
          <a:xfrm flipV="1">
            <a:off x="683828" y="2712958"/>
            <a:ext cx="573542" cy="257091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11"/>
          <p:cNvSpPr>
            <a:spLocks noGrp="1"/>
          </p:cNvSpPr>
          <p:nvPr>
            <p:ph sz="half" idx="4294967295"/>
          </p:nvPr>
        </p:nvSpPr>
        <p:spPr>
          <a:xfrm>
            <a:off x="3048000" y="1752609"/>
            <a:ext cx="5486400" cy="4800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/>
              <a:t>Ingest vehicle data from </a:t>
            </a:r>
            <a:r>
              <a:rPr lang="en-US" sz="2400" dirty="0" err="1" smtClean="0"/>
              <a:t>CANBus</a:t>
            </a:r>
            <a:r>
              <a:rPr lang="en-US" sz="2400" dirty="0" smtClean="0"/>
              <a:t> &amp; aftermarket sensors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/>
              <a:t>Data parsed, sorted/binned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/>
              <a:t>Light Quality Control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/>
              <a:t>Sorted by time, road segment and grid cell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000" dirty="0" smtClean="0"/>
              <a:t>Segments &amp; grids user defined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/>
              <a:t>All processed data available for other applications</a:t>
            </a:r>
          </a:p>
          <a:p>
            <a:pPr lvl="1">
              <a:buNone/>
            </a:pPr>
            <a:endParaRPr lang="en-US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5885</TotalTime>
  <Words>1493</Words>
  <Application>Microsoft Macintosh PowerPoint</Application>
  <PresentationFormat>On-screen Show (4:3)</PresentationFormat>
  <Paragraphs>303</Paragraphs>
  <Slides>33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Various Weather &amp; MDSS Data Parameters</vt:lpstr>
      <vt:lpstr>Data Being Gathered NV IMO Project (UNR/NDOT)</vt:lpstr>
      <vt:lpstr>Two Vehicle Types Based in NV Districts 2 &amp; 3 Along I-80 Corridor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UCAR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Chapman</dc:creator>
  <cp:lastModifiedBy>Michael Chapman</cp:lastModifiedBy>
  <cp:revision>34</cp:revision>
  <dcterms:created xsi:type="dcterms:W3CDTF">2011-09-27T19:28:02Z</dcterms:created>
  <dcterms:modified xsi:type="dcterms:W3CDTF">2011-09-27T19:28:23Z</dcterms:modified>
</cp:coreProperties>
</file>